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6" r:id="rId11"/>
    <p:sldId id="267" r:id="rId12"/>
    <p:sldId id="263" r:id="rId13"/>
    <p:sldId id="268" r:id="rId14"/>
    <p:sldId id="269" r:id="rId15"/>
    <p:sldId id="270" r:id="rId16"/>
    <p:sldId id="272" r:id="rId17"/>
    <p:sldId id="273" r:id="rId18"/>
    <p:sldId id="274" r:id="rId19"/>
    <p:sldId id="271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2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1FE16-9938-4AB8-AD4C-EC9FB0E246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F1B0D-3628-4FF1-B2E6-9FF48209F7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Pilot study: Detection of bacterial plasmids using NGS </a:t>
            </a:r>
            <a:br>
              <a:rPr lang="en-US" b="1" dirty="0" smtClean="0"/>
            </a:br>
            <a:r>
              <a:rPr lang="en-US" sz="2200" dirty="0" smtClean="0"/>
              <a:t>Bioinformatics analysis by M. </a:t>
            </a:r>
            <a:r>
              <a:rPr lang="en-US" sz="2200" dirty="0" err="1" smtClean="0"/>
              <a:t>Reczko</a:t>
            </a:r>
            <a:r>
              <a:rPr lang="en-US" sz="2200" dirty="0" smtClean="0"/>
              <a:t>, BSRC A. Fleming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928934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1800" dirty="0"/>
              <a:t> 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The following samples were sequenced using the Ion Proton: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KLPNC1-ecoli-res (1453369 reads, Mean Read Length: 130 </a:t>
            </a:r>
            <a:r>
              <a:rPr lang="en-US" sz="7200" dirty="0" err="1">
                <a:solidFill>
                  <a:schemeClr val="tx1"/>
                </a:solidFill>
              </a:rPr>
              <a:t>bp</a:t>
            </a:r>
            <a:r>
              <a:rPr lang="en-US" sz="72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KLPNC2-Trs502    (1091825 reads, Mean Read Length: 131 </a:t>
            </a:r>
            <a:r>
              <a:rPr lang="en-US" sz="7200" dirty="0" err="1">
                <a:solidFill>
                  <a:schemeClr val="tx1"/>
                </a:solidFill>
              </a:rPr>
              <a:t>bp</a:t>
            </a:r>
            <a:r>
              <a:rPr lang="en-US" sz="72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KLPNC3-Trs8      (1434440 reads, Mean Read Length: 133 </a:t>
            </a:r>
            <a:r>
              <a:rPr lang="en-US" sz="7200" dirty="0" err="1">
                <a:solidFill>
                  <a:schemeClr val="tx1"/>
                </a:solidFill>
              </a:rPr>
              <a:t>bp</a:t>
            </a:r>
            <a:r>
              <a:rPr lang="en-US" sz="72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All reads were aligned to the provided reference assemblies: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WG5 - the recipient </a:t>
            </a:r>
            <a:r>
              <a:rPr lang="en-US" sz="7200" dirty="0" err="1">
                <a:solidFill>
                  <a:schemeClr val="tx1"/>
                </a:solidFill>
              </a:rPr>
              <a:t>E.coli</a:t>
            </a:r>
            <a:r>
              <a:rPr lang="en-US" sz="7200" dirty="0">
                <a:solidFill>
                  <a:schemeClr val="tx1"/>
                </a:solidFill>
              </a:rPr>
              <a:t> (4522677 </a:t>
            </a:r>
            <a:r>
              <a:rPr lang="en-US" sz="7200" dirty="0" err="1">
                <a:solidFill>
                  <a:schemeClr val="tx1"/>
                </a:solidFill>
              </a:rPr>
              <a:t>bp</a:t>
            </a:r>
            <a:r>
              <a:rPr lang="en-US" sz="72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Trs502 (100886 </a:t>
            </a:r>
            <a:r>
              <a:rPr lang="en-US" sz="7200" dirty="0" err="1">
                <a:solidFill>
                  <a:schemeClr val="tx1"/>
                </a:solidFill>
              </a:rPr>
              <a:t>bp</a:t>
            </a:r>
            <a:r>
              <a:rPr lang="en-US" sz="72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Trs8 (93387 </a:t>
            </a:r>
            <a:r>
              <a:rPr lang="en-US" sz="7200" dirty="0" err="1">
                <a:solidFill>
                  <a:schemeClr val="tx1"/>
                </a:solidFill>
              </a:rPr>
              <a:t>bp</a:t>
            </a:r>
            <a:r>
              <a:rPr lang="en-US" sz="72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</a:rPr>
              <a:t>using </a:t>
            </a:r>
            <a:r>
              <a:rPr lang="en-US" sz="7200" dirty="0" err="1">
                <a:solidFill>
                  <a:schemeClr val="tx1"/>
                </a:solidFill>
              </a:rPr>
              <a:t>bwa</a:t>
            </a:r>
            <a:r>
              <a:rPr lang="en-US" sz="7200" dirty="0">
                <a:solidFill>
                  <a:schemeClr val="tx1"/>
                </a:solidFill>
              </a:rPr>
              <a:t> (version 0.7.16a) with default parameters.</a:t>
            </a:r>
          </a:p>
          <a:p>
            <a:pPr algn="l"/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_WG_c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6" y="875058"/>
            <a:ext cx="8986853" cy="479641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_WG_c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6" y="933832"/>
            <a:ext cx="8986853" cy="467886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_WG_c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6" y="920927"/>
            <a:ext cx="8986853" cy="470468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_WG_c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6" y="935432"/>
            <a:ext cx="8986853" cy="467566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_WG_c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94" y="935432"/>
            <a:ext cx="8856796" cy="467566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unmapped reads assignment: human</a:t>
            </a:r>
            <a:endParaRPr lang="en-US" dirty="0"/>
          </a:p>
        </p:txBody>
      </p:sp>
      <p:pic>
        <p:nvPicPr>
          <p:cNvPr id="8" name="Content Placeholder 7" descr="other-human-mapping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857364"/>
            <a:ext cx="8760404" cy="369625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unmapped reads assignment: </a:t>
            </a:r>
            <a:r>
              <a:rPr lang="en-US" dirty="0" err="1" smtClean="0"/>
              <a:t>vectors+plasmids</a:t>
            </a:r>
            <a:endParaRPr lang="en-US" dirty="0"/>
          </a:p>
        </p:txBody>
      </p:sp>
      <p:pic>
        <p:nvPicPr>
          <p:cNvPr id="8" name="Content Placeholder 7" descr="other-human-mapping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78" y="1857364"/>
            <a:ext cx="8719602" cy="407225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unmapped reads assignment: bacterial</a:t>
            </a:r>
            <a:endParaRPr lang="en-US" dirty="0"/>
          </a:p>
        </p:txBody>
      </p:sp>
      <p:pic>
        <p:nvPicPr>
          <p:cNvPr id="8" name="Content Placeholder 7" descr="other-human-mapping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85734"/>
            <a:ext cx="9144000" cy="288800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unmapped reads assignment: mouse</a:t>
            </a:r>
            <a:endParaRPr lang="en-US" dirty="0"/>
          </a:p>
        </p:txBody>
      </p:sp>
      <p:pic>
        <p:nvPicPr>
          <p:cNvPr id="8" name="Content Placeholder 7" descr="other-human-mapping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8384473" cy="309796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KLPNC1-ecoli-res reads assignment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857224" y="1714488"/>
          <a:ext cx="6688592" cy="2963081"/>
        </p:xfrm>
        <a:graphic>
          <a:graphicData uri="http://schemas.openxmlformats.org/presentationml/2006/ole">
            <p:oleObj spid="_x0000_s6146" name="Worksheet" r:id="rId3" imgW="3676694" imgH="162868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64293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800" dirty="0"/>
              <a:t>For the selection of ranges in the plasmid genomes that support unique </a:t>
            </a:r>
            <a:r>
              <a:rPr lang="en-US" sz="1800" dirty="0" smtClean="0"/>
              <a:t>identification, whole </a:t>
            </a:r>
            <a:r>
              <a:rPr lang="en-US" sz="1800" dirty="0"/>
              <a:t>genome alignment was performed using </a:t>
            </a:r>
            <a:r>
              <a:rPr lang="en-US" sz="1800" dirty="0" err="1"/>
              <a:t>MUMer</a:t>
            </a:r>
            <a:r>
              <a:rPr lang="en-US" sz="1800" dirty="0"/>
              <a:t> (version 3.23), leading to the following dot-plot: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700" dirty="0"/>
              <a:t>A high overall homology matching segments in the same orientation (indicated by red dots) as well as a small inversion (indicated by blue dots) is evident. The only larger region without any homology is in the segment  29330-42050 on pTrc502 and 23000-26950 on pTrc8.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mage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214546" y="1428736"/>
            <a:ext cx="6196434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Mapping statistics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143644"/>
          </a:xfrm>
        </p:spPr>
        <p:txBody>
          <a:bodyPr>
            <a:normAutofit fontScale="62500" lnSpcReduction="20000"/>
          </a:bodyPr>
          <a:lstStyle/>
          <a:p>
            <a:r>
              <a:rPr lang="en-US" sz="1000" b="1" dirty="0"/>
              <a:t>#1_wg</a:t>
            </a:r>
          </a:p>
          <a:p>
            <a:r>
              <a:rPr lang="en-US" sz="1000" b="1" dirty="0"/>
              <a:t>Reference size</a:t>
            </a:r>
          </a:p>
          <a:p>
            <a:r>
              <a:rPr lang="el-GR" sz="1000" b="1" dirty="0"/>
              <a:t>4,522,677</a:t>
            </a:r>
          </a:p>
          <a:p>
            <a:r>
              <a:rPr lang="en-US" sz="1000" b="1" dirty="0"/>
              <a:t>Number of reads</a:t>
            </a:r>
          </a:p>
          <a:p>
            <a:r>
              <a:rPr lang="el-GR" sz="1000" b="1" dirty="0"/>
              <a:t>581,617</a:t>
            </a:r>
          </a:p>
          <a:p>
            <a:r>
              <a:rPr lang="en-US" sz="1000" b="1" dirty="0"/>
              <a:t>Mapped reads</a:t>
            </a:r>
          </a:p>
          <a:p>
            <a:r>
              <a:rPr lang="el-GR" sz="1000" b="1" dirty="0"/>
              <a:t>581,617 / 100%</a:t>
            </a:r>
          </a:p>
          <a:p>
            <a:r>
              <a:rPr lang="en-US" sz="1000" b="1" dirty="0"/>
              <a:t>Supplementary alignments</a:t>
            </a:r>
          </a:p>
          <a:p>
            <a:r>
              <a:rPr lang="el-GR" sz="1000" b="1" dirty="0"/>
              <a:t>2,554 / 0.44%</a:t>
            </a:r>
          </a:p>
          <a:p>
            <a:r>
              <a:rPr lang="en-US" sz="1000" b="1" dirty="0"/>
              <a:t>Unmapped reads</a:t>
            </a:r>
          </a:p>
          <a:p>
            <a:r>
              <a:rPr lang="el-GR" sz="1000" b="1" dirty="0"/>
              <a:t>0 / 0%</a:t>
            </a:r>
          </a:p>
          <a:p>
            <a:r>
              <a:rPr lang="en-US" sz="1000" b="1" dirty="0"/>
              <a:t>Mapped paired reads</a:t>
            </a:r>
          </a:p>
          <a:p>
            <a:r>
              <a:rPr lang="el-GR" sz="1000" b="1" dirty="0"/>
              <a:t>0 / 0%</a:t>
            </a:r>
          </a:p>
          <a:p>
            <a:r>
              <a:rPr lang="en-US" sz="1000" b="1" dirty="0"/>
              <a:t>Read min/max/mean length</a:t>
            </a:r>
          </a:p>
          <a:p>
            <a:r>
              <a:rPr lang="el-GR" sz="1000" b="1" dirty="0"/>
              <a:t>19 / 372 / 133.11</a:t>
            </a:r>
          </a:p>
          <a:p>
            <a:r>
              <a:rPr lang="en-US" sz="1000" b="1" dirty="0"/>
              <a:t>Duplicated reads (estimated)</a:t>
            </a:r>
          </a:p>
          <a:p>
            <a:r>
              <a:rPr lang="el-GR" sz="1000" b="1" dirty="0"/>
              <a:t>355,875 / 61.19%</a:t>
            </a:r>
          </a:p>
          <a:p>
            <a:r>
              <a:rPr lang="en-US" sz="1000" b="1" dirty="0"/>
              <a:t>Duplication rate</a:t>
            </a:r>
          </a:p>
          <a:p>
            <a:r>
              <a:rPr lang="el-GR" sz="1000" b="1" dirty="0"/>
              <a:t>57.59%</a:t>
            </a:r>
          </a:p>
          <a:p>
            <a:r>
              <a:rPr lang="en-US" sz="1000" b="1" dirty="0"/>
              <a:t>Clipped reads</a:t>
            </a:r>
          </a:p>
          <a:p>
            <a:r>
              <a:rPr lang="el-GR" sz="1000" b="1" dirty="0"/>
              <a:t>51,636 / 8.88%</a:t>
            </a:r>
          </a:p>
          <a:p>
            <a:r>
              <a:rPr lang="en-US" sz="1000" b="1" dirty="0"/>
              <a:t>ACGT Content</a:t>
            </a:r>
          </a:p>
          <a:p>
            <a:r>
              <a:rPr lang="en-US" sz="1000" b="1" dirty="0"/>
              <a:t>Number/percentage of A's</a:t>
            </a:r>
          </a:p>
          <a:p>
            <a:r>
              <a:rPr lang="el-GR" sz="1000" b="1" dirty="0"/>
              <a:t>18,286,087 / 24.37%</a:t>
            </a:r>
          </a:p>
          <a:p>
            <a:r>
              <a:rPr lang="en-US" sz="1000" b="1" dirty="0"/>
              <a:t>Number/percentage of C's</a:t>
            </a:r>
          </a:p>
          <a:p>
            <a:r>
              <a:rPr lang="el-GR" sz="1000" b="1" dirty="0"/>
              <a:t>19,021,578 / 25.36%</a:t>
            </a:r>
          </a:p>
          <a:p>
            <a:r>
              <a:rPr lang="en-US" sz="1000" b="1" dirty="0"/>
              <a:t>Number/percentage of T's</a:t>
            </a:r>
          </a:p>
          <a:p>
            <a:r>
              <a:rPr lang="el-GR" sz="1000" b="1" dirty="0"/>
              <a:t>18,413,410 / 24.54%</a:t>
            </a:r>
          </a:p>
          <a:p>
            <a:r>
              <a:rPr lang="en-US" sz="1000" b="1" dirty="0"/>
              <a:t>Number/percentage of G's</a:t>
            </a:r>
          </a:p>
          <a:p>
            <a:r>
              <a:rPr lang="el-GR" sz="1000" b="1" dirty="0"/>
              <a:t>19,298,838 / 25.72%</a:t>
            </a:r>
          </a:p>
          <a:p>
            <a:r>
              <a:rPr lang="en-US" sz="1000" b="1" dirty="0"/>
              <a:t>Number/percentage of N's</a:t>
            </a:r>
          </a:p>
          <a:p>
            <a:r>
              <a:rPr lang="el-GR" sz="1000" b="1" dirty="0"/>
              <a:t>0 / 0%</a:t>
            </a:r>
          </a:p>
          <a:p>
            <a:r>
              <a:rPr lang="en-US" sz="1000" b="1" dirty="0"/>
              <a:t>GC Percentage</a:t>
            </a:r>
          </a:p>
          <a:p>
            <a:r>
              <a:rPr lang="el-GR" sz="1000" b="1" dirty="0"/>
              <a:t>51.08%</a:t>
            </a:r>
          </a:p>
          <a:p>
            <a:r>
              <a:rPr lang="en-US" sz="1000" b="1" dirty="0"/>
              <a:t>Coverage</a:t>
            </a:r>
          </a:p>
          <a:p>
            <a:r>
              <a:rPr lang="en-US" sz="1000" b="1" dirty="0"/>
              <a:t>Mean</a:t>
            </a:r>
          </a:p>
          <a:p>
            <a:r>
              <a:rPr lang="el-GR" sz="1000" b="1" dirty="0"/>
              <a:t>16.6401</a:t>
            </a:r>
          </a:p>
          <a:p>
            <a:r>
              <a:rPr lang="en-US" sz="1000" b="1" dirty="0"/>
              <a:t>Standard Deviation</a:t>
            </a:r>
          </a:p>
          <a:p>
            <a:r>
              <a:rPr lang="el-GR" sz="1000" b="1" dirty="0"/>
              <a:t>55.3412</a:t>
            </a:r>
          </a:p>
          <a:p>
            <a:r>
              <a:rPr lang="en-US" sz="1000" b="1" dirty="0"/>
              <a:t>Mapping Quality</a:t>
            </a:r>
          </a:p>
          <a:p>
            <a:r>
              <a:rPr lang="en-US" sz="1000" b="1" dirty="0"/>
              <a:t>Mean Mapping Quality</a:t>
            </a:r>
          </a:p>
          <a:p>
            <a:r>
              <a:rPr lang="el-GR" sz="1000" b="1" dirty="0"/>
              <a:t>54.45</a:t>
            </a:r>
          </a:p>
          <a:p>
            <a:r>
              <a:rPr lang="en-US" sz="1000" b="1" dirty="0"/>
              <a:t>Mismatches and </a:t>
            </a:r>
            <a:r>
              <a:rPr lang="en-US" sz="1000" b="1" dirty="0" err="1"/>
              <a:t>indels</a:t>
            </a:r>
            <a:endParaRPr lang="en-US" sz="1000" b="1" dirty="0"/>
          </a:p>
          <a:p>
            <a:r>
              <a:rPr lang="en-US" sz="1000" b="1" dirty="0"/>
              <a:t>General error rate</a:t>
            </a:r>
          </a:p>
          <a:p>
            <a:r>
              <a:rPr lang="el-GR" sz="1000" b="1" dirty="0"/>
              <a:t>1.24%</a:t>
            </a:r>
          </a:p>
          <a:p>
            <a:r>
              <a:rPr lang="en-US" sz="1000" b="1" dirty="0"/>
              <a:t>Mismatches</a:t>
            </a:r>
          </a:p>
          <a:p>
            <a:r>
              <a:rPr lang="el-GR" sz="1000" b="1" dirty="0"/>
              <a:t>828,336</a:t>
            </a:r>
          </a:p>
          <a:p>
            <a:r>
              <a:rPr lang="en-US" sz="1000" b="1" dirty="0"/>
              <a:t>Insertions</a:t>
            </a:r>
          </a:p>
          <a:p>
            <a:r>
              <a:rPr lang="el-GR" sz="1000" b="1" dirty="0"/>
              <a:t>97,631</a:t>
            </a:r>
          </a:p>
          <a:p>
            <a:r>
              <a:rPr lang="en-US" sz="1000" b="1" dirty="0"/>
              <a:t>Mapped reads with at least one insertion</a:t>
            </a:r>
          </a:p>
          <a:p>
            <a:r>
              <a:rPr lang="el-GR" sz="1000" b="1" dirty="0"/>
              <a:t>10.83%</a:t>
            </a:r>
          </a:p>
          <a:p>
            <a:r>
              <a:rPr lang="en-US" sz="1000" b="1" dirty="0"/>
              <a:t>Deletions</a:t>
            </a:r>
          </a:p>
          <a:p>
            <a:r>
              <a:rPr lang="el-GR" sz="1000" b="1" dirty="0"/>
              <a:t>222,530</a:t>
            </a:r>
          </a:p>
          <a:p>
            <a:r>
              <a:rPr lang="en-US" sz="1000" b="1" dirty="0"/>
              <a:t>Mapped reads with at least one deletion</a:t>
            </a:r>
          </a:p>
          <a:p>
            <a:r>
              <a:rPr lang="el-GR" sz="1000" b="1" dirty="0"/>
              <a:t>27.79%</a:t>
            </a:r>
          </a:p>
          <a:p>
            <a:r>
              <a:rPr lang="en-US" sz="1000" b="1" dirty="0" err="1"/>
              <a:t>Homopolymer</a:t>
            </a:r>
            <a:r>
              <a:rPr lang="en-US" sz="1000" b="1" dirty="0"/>
              <a:t> </a:t>
            </a:r>
            <a:r>
              <a:rPr lang="en-US" sz="1000" b="1" dirty="0" err="1"/>
              <a:t>indels</a:t>
            </a:r>
            <a:endParaRPr lang="en-US" sz="1000" b="1" dirty="0"/>
          </a:p>
          <a:p>
            <a:r>
              <a:rPr lang="el-GR" sz="1000" b="1" dirty="0"/>
              <a:t>68.11%</a:t>
            </a:r>
          </a:p>
          <a:p>
            <a:pPr>
              <a:buNone/>
            </a:pP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Mapping statistics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143644"/>
          </a:xfrm>
        </p:spPr>
        <p:txBody>
          <a:bodyPr>
            <a:normAutofit fontScale="62500" lnSpcReduction="20000"/>
          </a:bodyPr>
          <a:lstStyle/>
          <a:p>
            <a:r>
              <a:rPr lang="en-US" sz="1000" dirty="0"/>
              <a:t>#2_wg</a:t>
            </a:r>
          </a:p>
          <a:p>
            <a:r>
              <a:rPr lang="en-US" sz="1000" dirty="0"/>
              <a:t>Reference size</a:t>
            </a:r>
          </a:p>
          <a:p>
            <a:r>
              <a:rPr lang="el-GR" sz="1000" dirty="0"/>
              <a:t>4,522,677</a:t>
            </a:r>
          </a:p>
          <a:p>
            <a:r>
              <a:rPr lang="en-US" sz="1000" dirty="0"/>
              <a:t>Number of reads</a:t>
            </a:r>
          </a:p>
          <a:p>
            <a:r>
              <a:rPr lang="el-GR" sz="1000" dirty="0"/>
              <a:t>404,965</a:t>
            </a:r>
          </a:p>
          <a:p>
            <a:r>
              <a:rPr lang="en-US" sz="1000" dirty="0"/>
              <a:t>Mapped reads</a:t>
            </a:r>
          </a:p>
          <a:p>
            <a:r>
              <a:rPr lang="el-GR" sz="1000" dirty="0"/>
              <a:t>404,965 / 100%</a:t>
            </a:r>
          </a:p>
          <a:p>
            <a:r>
              <a:rPr lang="en-US" sz="1000" dirty="0"/>
              <a:t>Supplementary alignments</a:t>
            </a:r>
          </a:p>
          <a:p>
            <a:r>
              <a:rPr lang="el-GR" sz="1000" dirty="0"/>
              <a:t>1,804 / 0.45%</a:t>
            </a:r>
          </a:p>
          <a:p>
            <a:r>
              <a:rPr lang="en-US" sz="1000" dirty="0"/>
              <a:t>Unmapped reads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Mapped paired reads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Read min/max/mean length</a:t>
            </a:r>
          </a:p>
          <a:p>
            <a:r>
              <a:rPr lang="el-GR" sz="1000" dirty="0"/>
              <a:t>19 / 374 / 134.25</a:t>
            </a:r>
          </a:p>
          <a:p>
            <a:r>
              <a:rPr lang="en-US" sz="1000" dirty="0"/>
              <a:t>Duplicated reads (estimated)</a:t>
            </a:r>
          </a:p>
          <a:p>
            <a:r>
              <a:rPr lang="el-GR" sz="1000" dirty="0"/>
              <a:t>139,643 / 34.48%</a:t>
            </a:r>
          </a:p>
          <a:p>
            <a:r>
              <a:rPr lang="en-US" sz="1000" dirty="0"/>
              <a:t>Duplication rate</a:t>
            </a:r>
          </a:p>
          <a:p>
            <a:r>
              <a:rPr lang="el-GR" sz="1000" dirty="0"/>
              <a:t>28.34%</a:t>
            </a:r>
          </a:p>
          <a:p>
            <a:r>
              <a:rPr lang="en-US" sz="1000" dirty="0"/>
              <a:t>Clipped reads</a:t>
            </a:r>
          </a:p>
          <a:p>
            <a:r>
              <a:rPr lang="el-GR" sz="1000" dirty="0"/>
              <a:t>43,469 / 10.73%</a:t>
            </a:r>
          </a:p>
          <a:p>
            <a:r>
              <a:rPr lang="en-US" sz="1000" dirty="0"/>
              <a:t>ACGT Content</a:t>
            </a:r>
          </a:p>
          <a:p>
            <a:r>
              <a:rPr lang="en-US" sz="1000" dirty="0"/>
              <a:t>Number/percentage of A's</a:t>
            </a:r>
          </a:p>
          <a:p>
            <a:r>
              <a:rPr lang="el-GR" sz="1000" dirty="0"/>
              <a:t>12,751,655 / 24.3%</a:t>
            </a:r>
          </a:p>
          <a:p>
            <a:r>
              <a:rPr lang="en-US" sz="1000" dirty="0"/>
              <a:t>Number/percentage of C's</a:t>
            </a:r>
          </a:p>
          <a:p>
            <a:r>
              <a:rPr lang="el-GR" sz="1000" dirty="0"/>
              <a:t>13,362,046 / 25.47%</a:t>
            </a:r>
          </a:p>
          <a:p>
            <a:r>
              <a:rPr lang="en-US" sz="1000" dirty="0"/>
              <a:t>Number/percentage of T's</a:t>
            </a:r>
          </a:p>
          <a:p>
            <a:r>
              <a:rPr lang="el-GR" sz="1000" dirty="0"/>
              <a:t>12,820,622 / 24.44%</a:t>
            </a:r>
          </a:p>
          <a:p>
            <a:r>
              <a:rPr lang="en-US" sz="1000" dirty="0"/>
              <a:t>Number/percentage of G's</a:t>
            </a:r>
          </a:p>
          <a:p>
            <a:r>
              <a:rPr lang="el-GR" sz="1000" dirty="0"/>
              <a:t>13,531,512 / 25.79%</a:t>
            </a:r>
          </a:p>
          <a:p>
            <a:r>
              <a:rPr lang="en-US" sz="1000" dirty="0"/>
              <a:t>Number/percentage of N's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GC Percentage</a:t>
            </a:r>
          </a:p>
          <a:p>
            <a:r>
              <a:rPr lang="el-GR" sz="1000" dirty="0"/>
              <a:t>51.26%</a:t>
            </a:r>
          </a:p>
          <a:p>
            <a:r>
              <a:rPr lang="en-US" sz="1000" dirty="0"/>
              <a:t>Coverage</a:t>
            </a:r>
          </a:p>
          <a:p>
            <a:r>
              <a:rPr lang="en-US" sz="1000" dirty="0"/>
              <a:t>Mean</a:t>
            </a:r>
          </a:p>
          <a:p>
            <a:r>
              <a:rPr lang="el-GR" sz="1000" dirty="0"/>
              <a:t>11.6365</a:t>
            </a:r>
          </a:p>
          <a:p>
            <a:r>
              <a:rPr lang="en-US" sz="1000" dirty="0"/>
              <a:t>Standard Deviation</a:t>
            </a:r>
          </a:p>
          <a:p>
            <a:r>
              <a:rPr lang="el-GR" sz="1000" dirty="0"/>
              <a:t>38.5685</a:t>
            </a:r>
          </a:p>
          <a:p>
            <a:r>
              <a:rPr lang="en-US" sz="1000" dirty="0"/>
              <a:t>Mapping Quality</a:t>
            </a:r>
          </a:p>
          <a:p>
            <a:r>
              <a:rPr lang="en-US" sz="1000" dirty="0"/>
              <a:t>Mean Mapping Quality</a:t>
            </a:r>
          </a:p>
          <a:p>
            <a:r>
              <a:rPr lang="el-GR" sz="1000" dirty="0"/>
              <a:t>54.86</a:t>
            </a:r>
          </a:p>
          <a:p>
            <a:r>
              <a:rPr lang="en-US" sz="1000" dirty="0"/>
              <a:t>Mismatches and </a:t>
            </a:r>
            <a:r>
              <a:rPr lang="en-US" sz="1000" dirty="0" err="1"/>
              <a:t>indels</a:t>
            </a:r>
            <a:endParaRPr lang="en-US" sz="1000" dirty="0"/>
          </a:p>
          <a:p>
            <a:r>
              <a:rPr lang="en-US" sz="1000" dirty="0"/>
              <a:t>General error rate</a:t>
            </a:r>
          </a:p>
          <a:p>
            <a:r>
              <a:rPr lang="el-GR" sz="1000" dirty="0"/>
              <a:t>1.4%</a:t>
            </a:r>
          </a:p>
          <a:p>
            <a:r>
              <a:rPr lang="en-US" sz="1000" dirty="0"/>
              <a:t>Mismatches</a:t>
            </a:r>
          </a:p>
          <a:p>
            <a:r>
              <a:rPr lang="el-GR" sz="1000" dirty="0"/>
              <a:t>558,163</a:t>
            </a:r>
          </a:p>
          <a:p>
            <a:r>
              <a:rPr lang="en-US" sz="1000" dirty="0"/>
              <a:t>Insertions</a:t>
            </a:r>
          </a:p>
          <a:p>
            <a:r>
              <a:rPr lang="el-GR" sz="1000" dirty="0"/>
              <a:t>164,846</a:t>
            </a:r>
          </a:p>
          <a:p>
            <a:r>
              <a:rPr lang="en-US" sz="1000" dirty="0"/>
              <a:t>Mapped reads with at least one insertion</a:t>
            </a:r>
          </a:p>
          <a:p>
            <a:r>
              <a:rPr lang="el-GR" sz="1000" dirty="0"/>
              <a:t>23.74%</a:t>
            </a:r>
          </a:p>
          <a:p>
            <a:r>
              <a:rPr lang="en-US" sz="1000" dirty="0"/>
              <a:t>Deletions</a:t>
            </a:r>
          </a:p>
          <a:p>
            <a:r>
              <a:rPr lang="el-GR" sz="1000" dirty="0"/>
              <a:t>153,406</a:t>
            </a:r>
          </a:p>
          <a:p>
            <a:r>
              <a:rPr lang="en-US" sz="1000" dirty="0"/>
              <a:t>Mapped reads with at least one deletion</a:t>
            </a:r>
          </a:p>
          <a:p>
            <a:r>
              <a:rPr lang="el-GR" sz="1000" dirty="0"/>
              <a:t>28.08%</a:t>
            </a:r>
          </a:p>
          <a:p>
            <a:r>
              <a:rPr lang="en-US" sz="1000" dirty="0" err="1"/>
              <a:t>Homopolymer</a:t>
            </a:r>
            <a:r>
              <a:rPr lang="en-US" sz="1000" dirty="0"/>
              <a:t> </a:t>
            </a:r>
            <a:r>
              <a:rPr lang="en-US" sz="1000" dirty="0" err="1"/>
              <a:t>indels</a:t>
            </a:r>
            <a:endParaRPr lang="en-US" sz="1000" dirty="0"/>
          </a:p>
          <a:p>
            <a:r>
              <a:rPr lang="el-GR" sz="1000" dirty="0"/>
              <a:t>51.73%</a:t>
            </a:r>
          </a:p>
          <a:p>
            <a:pPr>
              <a:buNone/>
            </a:pP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Mapping statistics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143644"/>
          </a:xfrm>
        </p:spPr>
        <p:txBody>
          <a:bodyPr>
            <a:normAutofit fontScale="62500" lnSpcReduction="20000"/>
          </a:bodyPr>
          <a:lstStyle/>
          <a:p>
            <a:r>
              <a:rPr lang="en-US" sz="1000" dirty="0"/>
              <a:t>#3_wg</a:t>
            </a:r>
          </a:p>
          <a:p>
            <a:r>
              <a:rPr lang="en-US" sz="1000" dirty="0"/>
              <a:t>Reference size</a:t>
            </a:r>
          </a:p>
          <a:p>
            <a:r>
              <a:rPr lang="el-GR" sz="1000" dirty="0"/>
              <a:t>4,522,677</a:t>
            </a:r>
          </a:p>
          <a:p>
            <a:r>
              <a:rPr lang="en-US" sz="1000" dirty="0"/>
              <a:t>Number of reads</a:t>
            </a:r>
          </a:p>
          <a:p>
            <a:r>
              <a:rPr lang="el-GR" sz="1000" dirty="0"/>
              <a:t>169,124</a:t>
            </a:r>
          </a:p>
          <a:p>
            <a:r>
              <a:rPr lang="en-US" sz="1000" dirty="0"/>
              <a:t>Mapped reads</a:t>
            </a:r>
          </a:p>
          <a:p>
            <a:r>
              <a:rPr lang="el-GR" sz="1000" dirty="0"/>
              <a:t>169,124 / 100%</a:t>
            </a:r>
          </a:p>
          <a:p>
            <a:r>
              <a:rPr lang="en-US" sz="1000" dirty="0"/>
              <a:t>Supplementary alignments</a:t>
            </a:r>
          </a:p>
          <a:p>
            <a:r>
              <a:rPr lang="el-GR" sz="1000" dirty="0"/>
              <a:t>943 / 0.56%</a:t>
            </a:r>
          </a:p>
          <a:p>
            <a:r>
              <a:rPr lang="en-US" sz="1000" dirty="0"/>
              <a:t>Unmapped reads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Mapped paired reads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Read min/max/mean length</a:t>
            </a:r>
          </a:p>
          <a:p>
            <a:r>
              <a:rPr lang="el-GR" sz="1000" dirty="0"/>
              <a:t>19 / 339 / 136.29</a:t>
            </a:r>
          </a:p>
          <a:p>
            <a:r>
              <a:rPr lang="en-US" sz="1000" dirty="0"/>
              <a:t>Duplicated reads (estimated)</a:t>
            </a:r>
          </a:p>
          <a:p>
            <a:r>
              <a:rPr lang="el-GR" sz="1000" dirty="0"/>
              <a:t>54,268 / 32.09%</a:t>
            </a:r>
          </a:p>
          <a:p>
            <a:r>
              <a:rPr lang="en-US" sz="1000" dirty="0"/>
              <a:t>Duplication rate</a:t>
            </a:r>
          </a:p>
          <a:p>
            <a:r>
              <a:rPr lang="el-GR" sz="1000" dirty="0"/>
              <a:t>26.43%</a:t>
            </a:r>
          </a:p>
          <a:p>
            <a:r>
              <a:rPr lang="en-US" sz="1000" dirty="0"/>
              <a:t>Clipped reads</a:t>
            </a:r>
          </a:p>
          <a:p>
            <a:r>
              <a:rPr lang="el-GR" sz="1000" dirty="0"/>
              <a:t>21,345 / 12.62%</a:t>
            </a:r>
          </a:p>
          <a:p>
            <a:r>
              <a:rPr lang="en-US" sz="1000" dirty="0"/>
              <a:t>ACGT Content</a:t>
            </a:r>
          </a:p>
          <a:p>
            <a:r>
              <a:rPr lang="en-US" sz="1000" dirty="0"/>
              <a:t>Number/percentage of A's</a:t>
            </a:r>
          </a:p>
          <a:p>
            <a:r>
              <a:rPr lang="el-GR" sz="1000" dirty="0"/>
              <a:t>5,289,907 / 24.47%</a:t>
            </a:r>
          </a:p>
          <a:p>
            <a:r>
              <a:rPr lang="en-US" sz="1000" dirty="0"/>
              <a:t>Number/percentage of C's</a:t>
            </a:r>
          </a:p>
          <a:p>
            <a:r>
              <a:rPr lang="el-GR" sz="1000" dirty="0"/>
              <a:t>5,458,876 / 25.25%</a:t>
            </a:r>
          </a:p>
          <a:p>
            <a:r>
              <a:rPr lang="en-US" sz="1000" dirty="0"/>
              <a:t>Number/percentage of T's</a:t>
            </a:r>
          </a:p>
          <a:p>
            <a:r>
              <a:rPr lang="el-GR" sz="1000" dirty="0"/>
              <a:t>5,322,358 / 24.62%</a:t>
            </a:r>
          </a:p>
          <a:p>
            <a:r>
              <a:rPr lang="en-US" sz="1000" dirty="0"/>
              <a:t>Number/percentage of G's</a:t>
            </a:r>
          </a:p>
          <a:p>
            <a:r>
              <a:rPr lang="el-GR" sz="1000" dirty="0"/>
              <a:t>5,549,479 / 25.67%</a:t>
            </a:r>
          </a:p>
          <a:p>
            <a:r>
              <a:rPr lang="en-US" sz="1000" dirty="0"/>
              <a:t>Number/percentage of N's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GC Percentage</a:t>
            </a:r>
          </a:p>
          <a:p>
            <a:r>
              <a:rPr lang="el-GR" sz="1000" dirty="0"/>
              <a:t>50.92%</a:t>
            </a:r>
          </a:p>
          <a:p>
            <a:r>
              <a:rPr lang="en-US" sz="1000" dirty="0"/>
              <a:t>Coverage</a:t>
            </a:r>
          </a:p>
          <a:p>
            <a:r>
              <a:rPr lang="en-US" sz="1000" dirty="0"/>
              <a:t>Mean</a:t>
            </a:r>
          </a:p>
          <a:p>
            <a:r>
              <a:rPr lang="el-GR" sz="1000" dirty="0"/>
              <a:t>4.7953</a:t>
            </a:r>
          </a:p>
          <a:p>
            <a:r>
              <a:rPr lang="en-US" sz="1000" dirty="0"/>
              <a:t>Standard Deviation</a:t>
            </a:r>
          </a:p>
          <a:p>
            <a:r>
              <a:rPr lang="el-GR" sz="1000" dirty="0"/>
              <a:t>15.7088</a:t>
            </a:r>
          </a:p>
          <a:p>
            <a:r>
              <a:rPr lang="en-US" sz="1000" dirty="0"/>
              <a:t>Mapping Quality</a:t>
            </a:r>
          </a:p>
          <a:p>
            <a:r>
              <a:rPr lang="en-US" sz="1000" dirty="0"/>
              <a:t>Mean Mapping Quality</a:t>
            </a:r>
          </a:p>
          <a:p>
            <a:r>
              <a:rPr lang="el-GR" sz="1000" dirty="0"/>
              <a:t>54.11</a:t>
            </a:r>
          </a:p>
          <a:p>
            <a:r>
              <a:rPr lang="en-US" sz="1000" dirty="0"/>
              <a:t>Mismatches and </a:t>
            </a:r>
            <a:r>
              <a:rPr lang="en-US" sz="1000" dirty="0" err="1"/>
              <a:t>indels</a:t>
            </a:r>
            <a:endParaRPr lang="en-US" sz="1000" dirty="0"/>
          </a:p>
          <a:p>
            <a:r>
              <a:rPr lang="en-US" sz="1000" dirty="0"/>
              <a:t>General error rate</a:t>
            </a:r>
          </a:p>
          <a:p>
            <a:r>
              <a:rPr lang="el-GR" sz="1000" dirty="0"/>
              <a:t>1.23%</a:t>
            </a:r>
          </a:p>
          <a:p>
            <a:r>
              <a:rPr lang="en-US" sz="1000" dirty="0"/>
              <a:t>Mismatches</a:t>
            </a:r>
          </a:p>
          <a:p>
            <a:r>
              <a:rPr lang="el-GR" sz="1000" dirty="0"/>
              <a:t>235,120</a:t>
            </a:r>
          </a:p>
          <a:p>
            <a:r>
              <a:rPr lang="en-US" sz="1000" dirty="0"/>
              <a:t>Insertions</a:t>
            </a:r>
          </a:p>
          <a:p>
            <a:r>
              <a:rPr lang="el-GR" sz="1000" dirty="0"/>
              <a:t>28,610</a:t>
            </a:r>
          </a:p>
          <a:p>
            <a:r>
              <a:rPr lang="en-US" sz="1000" dirty="0"/>
              <a:t>Mapped reads with at least one insertion</a:t>
            </a:r>
          </a:p>
          <a:p>
            <a:r>
              <a:rPr lang="el-GR" sz="1000" dirty="0"/>
              <a:t>10.89%</a:t>
            </a:r>
          </a:p>
          <a:p>
            <a:r>
              <a:rPr lang="en-US" sz="1000" dirty="0"/>
              <a:t>Deletions</a:t>
            </a:r>
          </a:p>
          <a:p>
            <a:r>
              <a:rPr lang="el-GR" sz="1000" dirty="0"/>
              <a:t>62,627</a:t>
            </a:r>
          </a:p>
          <a:p>
            <a:r>
              <a:rPr lang="en-US" sz="1000" dirty="0"/>
              <a:t>Mapped reads with at least one deletion</a:t>
            </a:r>
          </a:p>
          <a:p>
            <a:r>
              <a:rPr lang="el-GR" sz="1000" dirty="0"/>
              <a:t>26.65%</a:t>
            </a:r>
          </a:p>
          <a:p>
            <a:r>
              <a:rPr lang="en-US" sz="1000" dirty="0" err="1"/>
              <a:t>Homopolymer</a:t>
            </a:r>
            <a:r>
              <a:rPr lang="en-US" sz="1000" dirty="0"/>
              <a:t> </a:t>
            </a:r>
            <a:r>
              <a:rPr lang="en-US" sz="1000" dirty="0" err="1"/>
              <a:t>indels</a:t>
            </a:r>
            <a:endParaRPr lang="en-US" sz="1000" dirty="0"/>
          </a:p>
          <a:p>
            <a:r>
              <a:rPr lang="el-GR" sz="1000" dirty="0"/>
              <a:t>67.77%</a:t>
            </a:r>
          </a:p>
          <a:p>
            <a:pPr>
              <a:buNone/>
            </a:pP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Mapping statistics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143644"/>
          </a:xfrm>
        </p:spPr>
        <p:txBody>
          <a:bodyPr>
            <a:normAutofit fontScale="25000" lnSpcReduction="20000"/>
          </a:bodyPr>
          <a:lstStyle/>
          <a:p>
            <a:r>
              <a:rPr lang="el-GR" sz="1000" dirty="0"/>
              <a:t>#1_502</a:t>
            </a:r>
          </a:p>
          <a:p>
            <a:r>
              <a:rPr lang="en-US" sz="1000" dirty="0"/>
              <a:t>Reference size</a:t>
            </a:r>
          </a:p>
          <a:p>
            <a:r>
              <a:rPr lang="el-GR" sz="1000" dirty="0"/>
              <a:t>100,886</a:t>
            </a:r>
          </a:p>
          <a:p>
            <a:r>
              <a:rPr lang="en-US" sz="1000" dirty="0"/>
              <a:t>Number of reads</a:t>
            </a:r>
          </a:p>
          <a:p>
            <a:r>
              <a:rPr lang="el-GR" sz="1000" dirty="0"/>
              <a:t>40</a:t>
            </a:r>
          </a:p>
          <a:p>
            <a:r>
              <a:rPr lang="en-US" sz="1000" dirty="0"/>
              <a:t>Mapped reads</a:t>
            </a:r>
          </a:p>
          <a:p>
            <a:r>
              <a:rPr lang="el-GR" sz="1000" dirty="0"/>
              <a:t>40 / 100%</a:t>
            </a:r>
          </a:p>
          <a:p>
            <a:r>
              <a:rPr lang="en-US" sz="1000" dirty="0"/>
              <a:t>Unmapped reads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Mapped paired reads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Read min/max/mean length</a:t>
            </a:r>
          </a:p>
          <a:p>
            <a:r>
              <a:rPr lang="el-GR" sz="1000" dirty="0"/>
              <a:t>104 / 254 / 155.15</a:t>
            </a:r>
          </a:p>
          <a:p>
            <a:r>
              <a:rPr lang="en-US" sz="1000" dirty="0"/>
              <a:t>Duplicated reads (estimated)</a:t>
            </a:r>
          </a:p>
          <a:p>
            <a:r>
              <a:rPr lang="el-GR" sz="1000" dirty="0"/>
              <a:t>35 / 87.5%</a:t>
            </a:r>
          </a:p>
          <a:p>
            <a:r>
              <a:rPr lang="en-US" sz="1000" dirty="0"/>
              <a:t>Duplication rate</a:t>
            </a:r>
          </a:p>
          <a:p>
            <a:r>
              <a:rPr lang="el-GR" sz="1000" dirty="0"/>
              <a:t>40%</a:t>
            </a:r>
          </a:p>
          <a:p>
            <a:r>
              <a:rPr lang="en-US" sz="1000" dirty="0"/>
              <a:t>Clipped reads</a:t>
            </a:r>
          </a:p>
          <a:p>
            <a:r>
              <a:rPr lang="el-GR" sz="1000" dirty="0"/>
              <a:t>40 / 100%</a:t>
            </a:r>
          </a:p>
          <a:p>
            <a:r>
              <a:rPr lang="en-US" sz="1000" dirty="0"/>
              <a:t>ACGT Content</a:t>
            </a:r>
          </a:p>
          <a:p>
            <a:r>
              <a:rPr lang="en-US" sz="1000" dirty="0"/>
              <a:t>Number/percentage of A's</a:t>
            </a:r>
          </a:p>
          <a:p>
            <a:r>
              <a:rPr lang="el-GR" sz="1000" dirty="0"/>
              <a:t>763 / 25.62%</a:t>
            </a:r>
          </a:p>
          <a:p>
            <a:r>
              <a:rPr lang="en-US" sz="1000" dirty="0"/>
              <a:t>Number/percentage of C's</a:t>
            </a:r>
          </a:p>
          <a:p>
            <a:r>
              <a:rPr lang="el-GR" sz="1000" dirty="0"/>
              <a:t>702 / 23.57%</a:t>
            </a:r>
          </a:p>
          <a:p>
            <a:r>
              <a:rPr lang="en-US" sz="1000" dirty="0"/>
              <a:t>Number/percentage of T's</a:t>
            </a:r>
          </a:p>
          <a:p>
            <a:r>
              <a:rPr lang="el-GR" sz="1000" dirty="0"/>
              <a:t>463 / 15.55%</a:t>
            </a:r>
          </a:p>
          <a:p>
            <a:r>
              <a:rPr lang="en-US" sz="1000" dirty="0"/>
              <a:t>Number/percentage of G's</a:t>
            </a:r>
          </a:p>
          <a:p>
            <a:r>
              <a:rPr lang="el-GR" sz="1000" dirty="0"/>
              <a:t>1,050 / 35.26%</a:t>
            </a:r>
          </a:p>
          <a:p>
            <a:r>
              <a:rPr lang="en-US" sz="1000" dirty="0"/>
              <a:t>Number/percentage of N's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GC Percentage</a:t>
            </a:r>
          </a:p>
          <a:p>
            <a:r>
              <a:rPr lang="el-GR" sz="1000" dirty="0"/>
              <a:t>58.83%</a:t>
            </a:r>
          </a:p>
          <a:p>
            <a:r>
              <a:rPr lang="en-US" sz="1000" dirty="0"/>
              <a:t>Coverage</a:t>
            </a:r>
          </a:p>
          <a:p>
            <a:r>
              <a:rPr lang="en-US" sz="1000" dirty="0"/>
              <a:t>Mean</a:t>
            </a:r>
          </a:p>
          <a:p>
            <a:r>
              <a:rPr lang="el-GR" sz="1000" dirty="0"/>
              <a:t>0.0295</a:t>
            </a:r>
          </a:p>
          <a:p>
            <a:r>
              <a:rPr lang="en-US" sz="1000" dirty="0"/>
              <a:t>Standard Deviation</a:t>
            </a:r>
          </a:p>
          <a:p>
            <a:r>
              <a:rPr lang="el-GR" sz="1000" dirty="0"/>
              <a:t>0.72</a:t>
            </a:r>
          </a:p>
          <a:p>
            <a:r>
              <a:rPr lang="en-US" sz="1000" dirty="0"/>
              <a:t>Mapping Quality</a:t>
            </a:r>
          </a:p>
          <a:p>
            <a:r>
              <a:rPr lang="en-US" sz="1000" dirty="0"/>
              <a:t>Mean Mapping Quality</a:t>
            </a:r>
          </a:p>
          <a:p>
            <a:r>
              <a:rPr lang="el-GR" sz="1000" dirty="0"/>
              <a:t>0.25</a:t>
            </a:r>
          </a:p>
          <a:p>
            <a:r>
              <a:rPr lang="en-US" sz="1000" dirty="0"/>
              <a:t>Mismatches and </a:t>
            </a:r>
            <a:r>
              <a:rPr lang="en-US" sz="1000" dirty="0" err="1"/>
              <a:t>indels</a:t>
            </a:r>
            <a:endParaRPr lang="en-US" sz="1000" dirty="0"/>
          </a:p>
          <a:p>
            <a:r>
              <a:rPr lang="en-US" sz="1000" dirty="0"/>
              <a:t>General error rate</a:t>
            </a:r>
          </a:p>
          <a:p>
            <a:r>
              <a:rPr lang="el-GR" sz="1000" dirty="0"/>
              <a:t>10.17%</a:t>
            </a:r>
          </a:p>
          <a:p>
            <a:r>
              <a:rPr lang="en-US" sz="1000" dirty="0"/>
              <a:t>Mismatches</a:t>
            </a:r>
          </a:p>
          <a:p>
            <a:r>
              <a:rPr lang="el-GR" sz="1000" dirty="0"/>
              <a:t>285</a:t>
            </a:r>
          </a:p>
          <a:p>
            <a:r>
              <a:rPr lang="en-US" sz="1000" dirty="0"/>
              <a:t>Insertions</a:t>
            </a:r>
          </a:p>
          <a:p>
            <a:r>
              <a:rPr lang="el-GR" sz="1000" dirty="0"/>
              <a:t>18</a:t>
            </a:r>
          </a:p>
          <a:p>
            <a:r>
              <a:rPr lang="en-US" sz="1000" dirty="0"/>
              <a:t>Mapped reads with at least one insertion</a:t>
            </a:r>
          </a:p>
          <a:p>
            <a:r>
              <a:rPr lang="el-GR" sz="1000" dirty="0"/>
              <a:t>45%</a:t>
            </a:r>
          </a:p>
          <a:p>
            <a:r>
              <a:rPr lang="en-US" sz="1000" dirty="0"/>
              <a:t>Deletions</a:t>
            </a:r>
          </a:p>
          <a:p>
            <a:r>
              <a:rPr lang="el-GR" sz="1000" dirty="0"/>
              <a:t>1</a:t>
            </a:r>
          </a:p>
          <a:p>
            <a:r>
              <a:rPr lang="en-US" sz="1000" dirty="0"/>
              <a:t>Mapped reads with at least one deletion</a:t>
            </a:r>
          </a:p>
          <a:p>
            <a:r>
              <a:rPr lang="el-GR" sz="1000" dirty="0"/>
              <a:t>2.5%</a:t>
            </a:r>
          </a:p>
          <a:p>
            <a:r>
              <a:rPr lang="en-US" sz="1000" dirty="0" err="1"/>
              <a:t>Homopolymer</a:t>
            </a:r>
            <a:r>
              <a:rPr lang="en-US" sz="1000" dirty="0"/>
              <a:t> </a:t>
            </a:r>
            <a:r>
              <a:rPr lang="en-US" sz="1000" dirty="0" err="1"/>
              <a:t>indels</a:t>
            </a:r>
            <a:endParaRPr lang="en-US" sz="1000" dirty="0"/>
          </a:p>
          <a:p>
            <a:r>
              <a:rPr lang="el-GR" sz="1000" dirty="0"/>
              <a:t>100%</a:t>
            </a:r>
          </a:p>
          <a:p>
            <a:r>
              <a:rPr lang="el-GR" sz="1000" dirty="0"/>
              <a:t>#2_502</a:t>
            </a:r>
          </a:p>
          <a:p>
            <a:r>
              <a:rPr lang="en-US" sz="1000" dirty="0"/>
              <a:t>Reference size</a:t>
            </a:r>
          </a:p>
          <a:p>
            <a:r>
              <a:rPr lang="el-GR" sz="1000" dirty="0"/>
              <a:t>100,886</a:t>
            </a:r>
          </a:p>
          <a:p>
            <a:r>
              <a:rPr lang="en-US" sz="1000" dirty="0"/>
              <a:t>Number of reads</a:t>
            </a:r>
          </a:p>
          <a:p>
            <a:r>
              <a:rPr lang="el-GR" sz="1000" dirty="0"/>
              <a:t>1,149</a:t>
            </a:r>
          </a:p>
          <a:p>
            <a:r>
              <a:rPr lang="en-US" sz="1000" dirty="0"/>
              <a:t>Mapped reads</a:t>
            </a:r>
          </a:p>
          <a:p>
            <a:r>
              <a:rPr lang="el-GR" sz="1000" dirty="0"/>
              <a:t>1,149 / 100%</a:t>
            </a:r>
          </a:p>
          <a:p>
            <a:r>
              <a:rPr lang="en-US" sz="1000" dirty="0"/>
              <a:t>Supplementary alignments</a:t>
            </a:r>
          </a:p>
          <a:p>
            <a:r>
              <a:rPr lang="el-GR" sz="1000" dirty="0"/>
              <a:t>1 / 0.09%</a:t>
            </a:r>
          </a:p>
          <a:p>
            <a:r>
              <a:rPr lang="en-US" sz="1000" dirty="0"/>
              <a:t>Unmapped reads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Mapped paired reads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Read min/max/mean length</a:t>
            </a:r>
          </a:p>
          <a:p>
            <a:r>
              <a:rPr lang="el-GR" sz="1000" dirty="0"/>
              <a:t>31 / 308 / 139.93</a:t>
            </a:r>
          </a:p>
          <a:p>
            <a:r>
              <a:rPr lang="en-US" sz="1000" dirty="0"/>
              <a:t>Duplicated reads (estimated)</a:t>
            </a:r>
          </a:p>
          <a:p>
            <a:r>
              <a:rPr lang="el-GR" sz="1000" dirty="0"/>
              <a:t>272 / 23.67%</a:t>
            </a:r>
          </a:p>
          <a:p>
            <a:r>
              <a:rPr lang="en-US" sz="1000" dirty="0"/>
              <a:t>Duplication rate</a:t>
            </a:r>
          </a:p>
          <a:p>
            <a:r>
              <a:rPr lang="el-GR" sz="1000" dirty="0"/>
              <a:t>21.21%</a:t>
            </a:r>
          </a:p>
          <a:p>
            <a:r>
              <a:rPr lang="en-US" sz="1000" dirty="0"/>
              <a:t>Clipped reads</a:t>
            </a:r>
          </a:p>
          <a:p>
            <a:r>
              <a:rPr lang="el-GR" sz="1000" dirty="0"/>
              <a:t>113 / 9.83%</a:t>
            </a:r>
          </a:p>
          <a:p>
            <a:r>
              <a:rPr lang="en-US" sz="1000" dirty="0"/>
              <a:t>ACGT Content</a:t>
            </a:r>
          </a:p>
          <a:p>
            <a:r>
              <a:rPr lang="en-US" sz="1000" dirty="0"/>
              <a:t>Number/percentage of A's</a:t>
            </a:r>
          </a:p>
          <a:p>
            <a:r>
              <a:rPr lang="el-GR" sz="1000" dirty="0"/>
              <a:t>37,952 / 24.14%</a:t>
            </a:r>
          </a:p>
          <a:p>
            <a:r>
              <a:rPr lang="en-US" sz="1000" dirty="0"/>
              <a:t>Number/percentage of C's</a:t>
            </a:r>
          </a:p>
          <a:p>
            <a:r>
              <a:rPr lang="el-GR" sz="1000" dirty="0"/>
              <a:t>38,264 / 24.33%</a:t>
            </a:r>
          </a:p>
          <a:p>
            <a:r>
              <a:rPr lang="en-US" sz="1000" dirty="0"/>
              <a:t>Number/percentage of T's</a:t>
            </a:r>
          </a:p>
          <a:p>
            <a:r>
              <a:rPr lang="el-GR" sz="1000" dirty="0"/>
              <a:t>40,634 / 25.84%</a:t>
            </a:r>
          </a:p>
          <a:p>
            <a:r>
              <a:rPr lang="en-US" sz="1000" dirty="0"/>
              <a:t>Number/percentage of G's</a:t>
            </a:r>
          </a:p>
          <a:p>
            <a:r>
              <a:rPr lang="el-GR" sz="1000" dirty="0"/>
              <a:t>40,398 / 25.69%</a:t>
            </a:r>
          </a:p>
          <a:p>
            <a:r>
              <a:rPr lang="en-US" sz="1000" dirty="0"/>
              <a:t>Number/percentage of N's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GC Percentage</a:t>
            </a:r>
          </a:p>
          <a:p>
            <a:r>
              <a:rPr lang="el-GR" sz="1000" dirty="0"/>
              <a:t>50.02%</a:t>
            </a:r>
          </a:p>
          <a:p>
            <a:r>
              <a:rPr lang="en-US" sz="1000" dirty="0"/>
              <a:t>Coverage</a:t>
            </a:r>
          </a:p>
          <a:p>
            <a:r>
              <a:rPr lang="en-US" sz="1000" dirty="0"/>
              <a:t>Mean</a:t>
            </a:r>
          </a:p>
          <a:p>
            <a:r>
              <a:rPr lang="el-GR" sz="1000" dirty="0"/>
              <a:t>1.5653</a:t>
            </a:r>
          </a:p>
          <a:p>
            <a:r>
              <a:rPr lang="en-US" sz="1000" dirty="0"/>
              <a:t>Standard Deviation</a:t>
            </a:r>
          </a:p>
          <a:p>
            <a:r>
              <a:rPr lang="el-GR" sz="1000" dirty="0"/>
              <a:t>1.7065</a:t>
            </a:r>
          </a:p>
          <a:p>
            <a:r>
              <a:rPr lang="en-US" sz="1000" dirty="0"/>
              <a:t>Mapping Quality</a:t>
            </a:r>
          </a:p>
          <a:p>
            <a:r>
              <a:rPr lang="en-US" sz="1000" dirty="0"/>
              <a:t>Mean Mapping Quality</a:t>
            </a:r>
          </a:p>
          <a:p>
            <a:r>
              <a:rPr lang="el-GR" sz="1000" dirty="0"/>
              <a:t>55.03</a:t>
            </a:r>
          </a:p>
          <a:p>
            <a:r>
              <a:rPr lang="en-US" sz="1000" dirty="0"/>
              <a:t>Mismatches and </a:t>
            </a:r>
            <a:r>
              <a:rPr lang="en-US" sz="1000" dirty="0" err="1"/>
              <a:t>indels</a:t>
            </a:r>
            <a:endParaRPr lang="en-US" sz="1000" dirty="0"/>
          </a:p>
          <a:p>
            <a:r>
              <a:rPr lang="en-US" sz="1000" dirty="0"/>
              <a:t>General error rate</a:t>
            </a:r>
          </a:p>
          <a:p>
            <a:r>
              <a:rPr lang="el-GR" sz="1000" dirty="0"/>
              <a:t>1.19%</a:t>
            </a:r>
          </a:p>
          <a:p>
            <a:r>
              <a:rPr lang="en-US" sz="1000" dirty="0"/>
              <a:t>Mismatches</a:t>
            </a:r>
          </a:p>
          <a:p>
            <a:r>
              <a:rPr lang="el-GR" sz="1000" dirty="0"/>
              <a:t>1,156</a:t>
            </a:r>
          </a:p>
          <a:p>
            <a:r>
              <a:rPr lang="en-US" sz="1000" dirty="0"/>
              <a:t>Insertions</a:t>
            </a:r>
          </a:p>
          <a:p>
            <a:r>
              <a:rPr lang="el-GR" sz="1000" dirty="0"/>
              <a:t>687</a:t>
            </a:r>
          </a:p>
          <a:p>
            <a:r>
              <a:rPr lang="en-US" sz="1000" dirty="0"/>
              <a:t>Mapped reads with at least one insertion</a:t>
            </a:r>
          </a:p>
          <a:p>
            <a:r>
              <a:rPr lang="el-GR" sz="1000" dirty="0"/>
              <a:t>34.46%</a:t>
            </a:r>
          </a:p>
          <a:p>
            <a:r>
              <a:rPr lang="en-US" sz="1000" dirty="0"/>
              <a:t>Deletions</a:t>
            </a:r>
          </a:p>
          <a:p>
            <a:r>
              <a:rPr lang="el-GR" sz="1000" dirty="0"/>
              <a:t>640</a:t>
            </a:r>
          </a:p>
          <a:p>
            <a:r>
              <a:rPr lang="en-US" sz="1000" dirty="0"/>
              <a:t>Mapped reads with at least one deletion</a:t>
            </a:r>
          </a:p>
          <a:p>
            <a:r>
              <a:rPr lang="el-GR" sz="1000" dirty="0"/>
              <a:t>35.42%</a:t>
            </a:r>
          </a:p>
          <a:p>
            <a:r>
              <a:rPr lang="en-US" sz="1000" dirty="0" err="1"/>
              <a:t>Homopolymer</a:t>
            </a:r>
            <a:r>
              <a:rPr lang="en-US" sz="1000" dirty="0"/>
              <a:t> </a:t>
            </a:r>
            <a:r>
              <a:rPr lang="en-US" sz="1000" dirty="0" err="1"/>
              <a:t>indels</a:t>
            </a:r>
            <a:endParaRPr lang="en-US" sz="1000" dirty="0"/>
          </a:p>
          <a:p>
            <a:r>
              <a:rPr lang="el-GR" sz="1000" dirty="0"/>
              <a:t>52.15%</a:t>
            </a:r>
          </a:p>
          <a:p>
            <a:r>
              <a:rPr lang="el-GR" sz="1000" dirty="0"/>
              <a:t>#3_502</a:t>
            </a:r>
          </a:p>
          <a:p>
            <a:r>
              <a:rPr lang="en-US" sz="1000" dirty="0"/>
              <a:t>Reference size</a:t>
            </a:r>
          </a:p>
          <a:p>
            <a:r>
              <a:rPr lang="el-GR" sz="1000" dirty="0"/>
              <a:t>100,886</a:t>
            </a:r>
          </a:p>
          <a:p>
            <a:r>
              <a:rPr lang="en-US" sz="1000" dirty="0"/>
              <a:t>Number of reads</a:t>
            </a:r>
          </a:p>
          <a:p>
            <a:r>
              <a:rPr lang="el-GR" sz="1000" dirty="0"/>
              <a:t>366</a:t>
            </a:r>
          </a:p>
          <a:p>
            <a:r>
              <a:rPr lang="en-US" sz="1000" dirty="0"/>
              <a:t>Mapped reads</a:t>
            </a:r>
          </a:p>
          <a:p>
            <a:r>
              <a:rPr lang="el-GR" sz="1000" dirty="0"/>
              <a:t>366 / 100%</a:t>
            </a:r>
          </a:p>
          <a:p>
            <a:r>
              <a:rPr lang="en-US" sz="1000" dirty="0"/>
              <a:t>Supplementary alignments</a:t>
            </a:r>
          </a:p>
          <a:p>
            <a:r>
              <a:rPr lang="el-GR" sz="1000" dirty="0"/>
              <a:t>2 / 0.55%</a:t>
            </a:r>
          </a:p>
          <a:p>
            <a:r>
              <a:rPr lang="en-US" sz="1000" dirty="0"/>
              <a:t>Unmapped reads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Mapped paired reads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Read min/max/mean length</a:t>
            </a:r>
          </a:p>
          <a:p>
            <a:r>
              <a:rPr lang="el-GR" sz="1000" dirty="0"/>
              <a:t>38 / 290 / 141.24</a:t>
            </a:r>
          </a:p>
          <a:p>
            <a:r>
              <a:rPr lang="en-US" sz="1000" dirty="0"/>
              <a:t>Duplicated reads (estimated)</a:t>
            </a:r>
          </a:p>
          <a:p>
            <a:r>
              <a:rPr lang="el-GR" sz="1000" dirty="0"/>
              <a:t>95 / 25.96%</a:t>
            </a:r>
          </a:p>
          <a:p>
            <a:r>
              <a:rPr lang="en-US" sz="1000" dirty="0"/>
              <a:t>Duplication rate</a:t>
            </a:r>
          </a:p>
          <a:p>
            <a:r>
              <a:rPr lang="el-GR" sz="1000" dirty="0"/>
              <a:t>23.62%</a:t>
            </a:r>
          </a:p>
          <a:p>
            <a:r>
              <a:rPr lang="en-US" sz="1000" dirty="0"/>
              <a:t>Clipped reads</a:t>
            </a:r>
          </a:p>
          <a:p>
            <a:r>
              <a:rPr lang="el-GR" sz="1000" dirty="0"/>
              <a:t>77 / 21.04%</a:t>
            </a:r>
          </a:p>
          <a:p>
            <a:r>
              <a:rPr lang="en-US" sz="1000" dirty="0"/>
              <a:t>ACGT Content</a:t>
            </a:r>
          </a:p>
          <a:p>
            <a:r>
              <a:rPr lang="en-US" sz="1000" dirty="0"/>
              <a:t>Number/percentage of A's</a:t>
            </a:r>
          </a:p>
          <a:p>
            <a:r>
              <a:rPr lang="el-GR" sz="1000" dirty="0"/>
              <a:t>11,356 / 23.72%</a:t>
            </a:r>
          </a:p>
          <a:p>
            <a:r>
              <a:rPr lang="en-US" sz="1000" dirty="0"/>
              <a:t>Number/percentage of C's</a:t>
            </a:r>
          </a:p>
          <a:p>
            <a:r>
              <a:rPr lang="el-GR" sz="1000" dirty="0"/>
              <a:t>11,897 / 24.85%</a:t>
            </a:r>
          </a:p>
          <a:p>
            <a:r>
              <a:rPr lang="en-US" sz="1000" dirty="0"/>
              <a:t>Number/percentage of T's</a:t>
            </a:r>
          </a:p>
          <a:p>
            <a:r>
              <a:rPr lang="el-GR" sz="1000" dirty="0"/>
              <a:t>12,070 / 25.21%</a:t>
            </a:r>
          </a:p>
          <a:p>
            <a:r>
              <a:rPr lang="en-US" sz="1000" dirty="0"/>
              <a:t>Number/percentage of G's</a:t>
            </a:r>
          </a:p>
          <a:p>
            <a:r>
              <a:rPr lang="el-GR" sz="1000" dirty="0"/>
              <a:t>12,557 / 26.23%</a:t>
            </a:r>
          </a:p>
          <a:p>
            <a:r>
              <a:rPr lang="en-US" sz="1000" dirty="0"/>
              <a:t>Number/percentage of N's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GC Percentage</a:t>
            </a:r>
          </a:p>
          <a:p>
            <a:r>
              <a:rPr lang="el-GR" sz="1000" dirty="0"/>
              <a:t>51.07%</a:t>
            </a:r>
          </a:p>
          <a:p>
            <a:r>
              <a:rPr lang="en-US" sz="1000" dirty="0"/>
              <a:t>Coverage</a:t>
            </a:r>
          </a:p>
          <a:p>
            <a:r>
              <a:rPr lang="en-US" sz="1000" dirty="0"/>
              <a:t>Mean</a:t>
            </a:r>
          </a:p>
          <a:p>
            <a:r>
              <a:rPr lang="el-GR" sz="1000" dirty="0"/>
              <a:t>0.4767</a:t>
            </a:r>
          </a:p>
          <a:p>
            <a:r>
              <a:rPr lang="en-US" sz="1000" dirty="0"/>
              <a:t>Standard Deviation</a:t>
            </a:r>
          </a:p>
          <a:p>
            <a:r>
              <a:rPr lang="el-GR" sz="1000" dirty="0"/>
              <a:t>0.9636</a:t>
            </a:r>
          </a:p>
          <a:p>
            <a:r>
              <a:rPr lang="en-US" sz="1000" dirty="0"/>
              <a:t>Mapping Quality</a:t>
            </a:r>
          </a:p>
          <a:p>
            <a:r>
              <a:rPr lang="en-US" sz="1000" dirty="0"/>
              <a:t>Mean Mapping Quality</a:t>
            </a:r>
          </a:p>
          <a:p>
            <a:r>
              <a:rPr lang="el-GR" sz="1000" dirty="0"/>
              <a:t>31.28</a:t>
            </a:r>
          </a:p>
          <a:p>
            <a:r>
              <a:rPr lang="en-US" sz="1000" dirty="0"/>
              <a:t>Mismatches and </a:t>
            </a:r>
            <a:r>
              <a:rPr lang="en-US" sz="1000" dirty="0" err="1"/>
              <a:t>indels</a:t>
            </a:r>
            <a:endParaRPr lang="en-US" sz="1000" dirty="0"/>
          </a:p>
          <a:p>
            <a:r>
              <a:rPr lang="en-US" sz="1000" dirty="0"/>
              <a:t>General error rate</a:t>
            </a:r>
          </a:p>
          <a:p>
            <a:r>
              <a:rPr lang="el-GR" sz="1000" dirty="0"/>
              <a:t>3.14%</a:t>
            </a:r>
          </a:p>
          <a:p>
            <a:r>
              <a:rPr lang="en-US" sz="1000" dirty="0"/>
              <a:t>Mismatches</a:t>
            </a:r>
          </a:p>
          <a:p>
            <a:r>
              <a:rPr lang="el-GR" sz="1000" dirty="0"/>
              <a:t>1,423</a:t>
            </a:r>
          </a:p>
          <a:p>
            <a:r>
              <a:rPr lang="en-US" sz="1000" dirty="0"/>
              <a:t>Insertions</a:t>
            </a:r>
          </a:p>
          <a:p>
            <a:r>
              <a:rPr lang="el-GR" sz="1000" dirty="0"/>
              <a:t>71</a:t>
            </a:r>
          </a:p>
          <a:p>
            <a:r>
              <a:rPr lang="en-US" sz="1000" dirty="0"/>
              <a:t>Mapped reads with at least one insertion</a:t>
            </a:r>
          </a:p>
          <a:p>
            <a:r>
              <a:rPr lang="el-GR" sz="1000" dirty="0"/>
              <a:t>13.66%</a:t>
            </a:r>
          </a:p>
          <a:p>
            <a:r>
              <a:rPr lang="en-US" sz="1000" dirty="0"/>
              <a:t>Deletions</a:t>
            </a:r>
          </a:p>
          <a:p>
            <a:r>
              <a:rPr lang="el-GR" sz="1000" dirty="0"/>
              <a:t>192</a:t>
            </a:r>
          </a:p>
          <a:p>
            <a:r>
              <a:rPr lang="en-US" sz="1000" dirty="0"/>
              <a:t>Mapped reads with at least one deletion</a:t>
            </a:r>
          </a:p>
          <a:p>
            <a:r>
              <a:rPr lang="el-GR" sz="1000" dirty="0"/>
              <a:t>35.79%</a:t>
            </a:r>
          </a:p>
          <a:p>
            <a:r>
              <a:rPr lang="en-US" sz="1000" dirty="0" err="1"/>
              <a:t>Homopolymer</a:t>
            </a:r>
            <a:r>
              <a:rPr lang="en-US" sz="1000" dirty="0"/>
              <a:t> </a:t>
            </a:r>
            <a:r>
              <a:rPr lang="en-US" sz="1000" dirty="0" err="1"/>
              <a:t>indels</a:t>
            </a:r>
            <a:endParaRPr lang="en-US" sz="1000" dirty="0"/>
          </a:p>
          <a:p>
            <a:r>
              <a:rPr lang="el-GR" sz="1000" dirty="0"/>
              <a:t>65.78%</a:t>
            </a:r>
          </a:p>
          <a:p>
            <a:r>
              <a:rPr lang="el-GR" sz="1000" dirty="0"/>
              <a:t>#1_8</a:t>
            </a:r>
          </a:p>
          <a:p>
            <a:r>
              <a:rPr lang="en-US" sz="1000" dirty="0"/>
              <a:t>Reference size</a:t>
            </a:r>
          </a:p>
          <a:p>
            <a:r>
              <a:rPr lang="el-GR" sz="1000" dirty="0"/>
              <a:t>93,387</a:t>
            </a:r>
          </a:p>
          <a:p>
            <a:r>
              <a:rPr lang="en-US" sz="1000" dirty="0"/>
              <a:t>Number of reads</a:t>
            </a:r>
          </a:p>
          <a:p>
            <a:r>
              <a:rPr lang="el-GR" sz="1000" dirty="0"/>
              <a:t>32,216</a:t>
            </a:r>
          </a:p>
          <a:p>
            <a:r>
              <a:rPr lang="en-US" sz="1000" dirty="0"/>
              <a:t>Mapped reads</a:t>
            </a:r>
          </a:p>
          <a:p>
            <a:r>
              <a:rPr lang="el-GR" sz="1000" dirty="0"/>
              <a:t>32,216 / 100%</a:t>
            </a:r>
          </a:p>
          <a:p>
            <a:r>
              <a:rPr lang="en-US" sz="1000" dirty="0"/>
              <a:t>Supplementary alignments</a:t>
            </a:r>
          </a:p>
          <a:p>
            <a:r>
              <a:rPr lang="el-GR" sz="1000" dirty="0"/>
              <a:t>4 / 0.01%</a:t>
            </a:r>
          </a:p>
          <a:p>
            <a:r>
              <a:rPr lang="en-US" sz="1000" dirty="0"/>
              <a:t>Unmapped reads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Mapped paired reads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Read min/max/mean length</a:t>
            </a:r>
          </a:p>
          <a:p>
            <a:r>
              <a:rPr lang="el-GR" sz="1000" dirty="0"/>
              <a:t>30 / 310 / 133.42</a:t>
            </a:r>
          </a:p>
          <a:p>
            <a:r>
              <a:rPr lang="en-US" sz="1000" dirty="0"/>
              <a:t>Duplicated reads (estimated)</a:t>
            </a:r>
          </a:p>
          <a:p>
            <a:r>
              <a:rPr lang="el-GR" sz="1000" dirty="0"/>
              <a:t>31,113 / 96.58%</a:t>
            </a:r>
          </a:p>
          <a:p>
            <a:r>
              <a:rPr lang="en-US" sz="1000" dirty="0"/>
              <a:t>Duplication rate</a:t>
            </a:r>
          </a:p>
          <a:p>
            <a:r>
              <a:rPr lang="el-GR" sz="1000" dirty="0"/>
              <a:t>98.37%</a:t>
            </a:r>
          </a:p>
          <a:p>
            <a:r>
              <a:rPr lang="en-US" sz="1000" dirty="0"/>
              <a:t>Clipped reads</a:t>
            </a:r>
          </a:p>
          <a:p>
            <a:r>
              <a:rPr lang="el-GR" sz="1000" dirty="0"/>
              <a:t>4,592 / 14.25%</a:t>
            </a:r>
          </a:p>
          <a:p>
            <a:r>
              <a:rPr lang="en-US" sz="1000" dirty="0"/>
              <a:t>ACGT Content</a:t>
            </a:r>
          </a:p>
          <a:p>
            <a:r>
              <a:rPr lang="en-US" sz="1000" dirty="0"/>
              <a:t>Number/percentage of A's</a:t>
            </a:r>
          </a:p>
          <a:p>
            <a:r>
              <a:rPr lang="el-GR" sz="1000" dirty="0"/>
              <a:t>1,119,770 / 27.39%</a:t>
            </a:r>
          </a:p>
          <a:p>
            <a:r>
              <a:rPr lang="en-US" sz="1000" dirty="0"/>
              <a:t>Number/percentage of C's</a:t>
            </a:r>
          </a:p>
          <a:p>
            <a:r>
              <a:rPr lang="el-GR" sz="1000" dirty="0"/>
              <a:t>925,759 / 22.64%</a:t>
            </a:r>
          </a:p>
          <a:p>
            <a:r>
              <a:rPr lang="en-US" sz="1000" dirty="0"/>
              <a:t>Number/percentage of T's</a:t>
            </a:r>
          </a:p>
          <a:p>
            <a:r>
              <a:rPr lang="el-GR" sz="1000" dirty="0"/>
              <a:t>1,059,013 / 25.9%</a:t>
            </a:r>
          </a:p>
          <a:p>
            <a:r>
              <a:rPr lang="en-US" sz="1000" dirty="0"/>
              <a:t>Number/percentage of G's</a:t>
            </a:r>
          </a:p>
          <a:p>
            <a:r>
              <a:rPr lang="el-GR" sz="1000" dirty="0"/>
              <a:t>983,958 / 24.07%</a:t>
            </a:r>
          </a:p>
          <a:p>
            <a:r>
              <a:rPr lang="en-US" sz="1000" dirty="0"/>
              <a:t>Number/percentage of N's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GC Percentage</a:t>
            </a:r>
          </a:p>
          <a:p>
            <a:r>
              <a:rPr lang="el-GR" sz="1000" dirty="0"/>
              <a:t>46.71%</a:t>
            </a:r>
          </a:p>
          <a:p>
            <a:r>
              <a:rPr lang="en-US" sz="1000" dirty="0"/>
              <a:t>Coverage</a:t>
            </a:r>
          </a:p>
          <a:p>
            <a:r>
              <a:rPr lang="en-US" sz="1000" dirty="0"/>
              <a:t>Mean</a:t>
            </a:r>
          </a:p>
          <a:p>
            <a:r>
              <a:rPr lang="el-GR" sz="1000" dirty="0"/>
              <a:t>43.9549</a:t>
            </a:r>
          </a:p>
          <a:p>
            <a:r>
              <a:rPr lang="en-US" sz="1000" dirty="0"/>
              <a:t>Standard Deviation</a:t>
            </a:r>
          </a:p>
          <a:p>
            <a:r>
              <a:rPr lang="el-GR" sz="1000" dirty="0"/>
              <a:t>404.595</a:t>
            </a:r>
          </a:p>
          <a:p>
            <a:r>
              <a:rPr lang="en-US" sz="1000" dirty="0"/>
              <a:t>Mapping Quality</a:t>
            </a:r>
          </a:p>
          <a:p>
            <a:r>
              <a:rPr lang="en-US" sz="1000" dirty="0"/>
              <a:t>Mean Mapping Quality</a:t>
            </a:r>
          </a:p>
          <a:p>
            <a:r>
              <a:rPr lang="el-GR" sz="1000" dirty="0"/>
              <a:t>0.98</a:t>
            </a:r>
          </a:p>
          <a:p>
            <a:r>
              <a:rPr lang="en-US" sz="1000" dirty="0"/>
              <a:t>Mismatches and </a:t>
            </a:r>
            <a:r>
              <a:rPr lang="en-US" sz="1000" dirty="0" err="1"/>
              <a:t>indels</a:t>
            </a:r>
            <a:endParaRPr lang="en-US" sz="1000" dirty="0"/>
          </a:p>
          <a:p>
            <a:r>
              <a:rPr lang="en-US" sz="1000" dirty="0"/>
              <a:t>General error rate</a:t>
            </a:r>
          </a:p>
          <a:p>
            <a:r>
              <a:rPr lang="el-GR" sz="1000" dirty="0"/>
              <a:t>1.17%</a:t>
            </a:r>
          </a:p>
          <a:p>
            <a:r>
              <a:rPr lang="en-US" sz="1000" dirty="0"/>
              <a:t>Mismatches</a:t>
            </a:r>
          </a:p>
          <a:p>
            <a:r>
              <a:rPr lang="el-GR" sz="1000" dirty="0"/>
              <a:t>41,994</a:t>
            </a:r>
          </a:p>
          <a:p>
            <a:r>
              <a:rPr lang="en-US" sz="1000" dirty="0"/>
              <a:t>Insertions</a:t>
            </a:r>
          </a:p>
          <a:p>
            <a:r>
              <a:rPr lang="el-GR" sz="1000" dirty="0"/>
              <a:t>5,467</a:t>
            </a:r>
          </a:p>
          <a:p>
            <a:r>
              <a:rPr lang="en-US" sz="1000" dirty="0"/>
              <a:t>Mapped reads with at least one insertion</a:t>
            </a:r>
          </a:p>
          <a:p>
            <a:r>
              <a:rPr lang="el-GR" sz="1000" dirty="0"/>
              <a:t>10.6%</a:t>
            </a:r>
          </a:p>
          <a:p>
            <a:r>
              <a:rPr lang="en-US" sz="1000" dirty="0"/>
              <a:t>Deletions</a:t>
            </a:r>
          </a:p>
          <a:p>
            <a:r>
              <a:rPr lang="el-GR" sz="1000" dirty="0"/>
              <a:t>15,647</a:t>
            </a:r>
          </a:p>
          <a:p>
            <a:r>
              <a:rPr lang="en-US" sz="1000" dirty="0"/>
              <a:t>Mapped reads with at least one deletion</a:t>
            </a:r>
          </a:p>
          <a:p>
            <a:r>
              <a:rPr lang="el-GR" sz="1000" dirty="0"/>
              <a:t>33.21%</a:t>
            </a:r>
          </a:p>
          <a:p>
            <a:r>
              <a:rPr lang="en-US" sz="1000" dirty="0" err="1"/>
              <a:t>Homopolymer</a:t>
            </a:r>
            <a:r>
              <a:rPr lang="en-US" sz="1000" dirty="0"/>
              <a:t> </a:t>
            </a:r>
            <a:r>
              <a:rPr lang="en-US" sz="1000" dirty="0" err="1"/>
              <a:t>indels</a:t>
            </a:r>
            <a:endParaRPr lang="en-US" sz="1000" dirty="0"/>
          </a:p>
          <a:p>
            <a:r>
              <a:rPr lang="el-GR" sz="1000" dirty="0"/>
              <a:t>77.66%</a:t>
            </a:r>
          </a:p>
          <a:p>
            <a:r>
              <a:rPr lang="el-GR" sz="1000" dirty="0"/>
              <a:t>#2_8</a:t>
            </a:r>
          </a:p>
          <a:p>
            <a:r>
              <a:rPr lang="en-US" sz="1000" dirty="0"/>
              <a:t>Reference size</a:t>
            </a:r>
          </a:p>
          <a:p>
            <a:r>
              <a:rPr lang="el-GR" sz="1000" dirty="0"/>
              <a:t>93,387</a:t>
            </a:r>
          </a:p>
          <a:p>
            <a:r>
              <a:rPr lang="en-US" sz="1000" dirty="0"/>
              <a:t>Number of reads</a:t>
            </a:r>
          </a:p>
          <a:p>
            <a:r>
              <a:rPr lang="el-GR" sz="1000" dirty="0"/>
              <a:t>18,677</a:t>
            </a:r>
          </a:p>
          <a:p>
            <a:r>
              <a:rPr lang="en-US" sz="1000" dirty="0"/>
              <a:t>Mapped reads</a:t>
            </a:r>
          </a:p>
          <a:p>
            <a:r>
              <a:rPr lang="el-GR" sz="1000" dirty="0"/>
              <a:t>18,677 / 100%</a:t>
            </a:r>
          </a:p>
          <a:p>
            <a:r>
              <a:rPr lang="en-US" sz="1000" dirty="0"/>
              <a:t>Supplementary alignments</a:t>
            </a:r>
          </a:p>
          <a:p>
            <a:r>
              <a:rPr lang="el-GR" sz="1000" dirty="0"/>
              <a:t>5 / 0.03%</a:t>
            </a:r>
          </a:p>
          <a:p>
            <a:r>
              <a:rPr lang="en-US" sz="1000" dirty="0"/>
              <a:t>Unmapped reads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Mapped paired reads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Read min/max/mean length</a:t>
            </a:r>
          </a:p>
          <a:p>
            <a:r>
              <a:rPr lang="el-GR" sz="1000" dirty="0"/>
              <a:t>30 / 308 / 134.15</a:t>
            </a:r>
          </a:p>
          <a:p>
            <a:r>
              <a:rPr lang="en-US" sz="1000" dirty="0"/>
              <a:t>Duplicated reads (estimated)</a:t>
            </a:r>
          </a:p>
          <a:p>
            <a:r>
              <a:rPr lang="el-GR" sz="1000" dirty="0"/>
              <a:t>16,937 / 90.68%</a:t>
            </a:r>
          </a:p>
          <a:p>
            <a:r>
              <a:rPr lang="en-US" sz="1000" dirty="0"/>
              <a:t>Duplication rate</a:t>
            </a:r>
          </a:p>
          <a:p>
            <a:r>
              <a:rPr lang="el-GR" sz="1000" dirty="0"/>
              <a:t>69.31%</a:t>
            </a:r>
          </a:p>
          <a:p>
            <a:r>
              <a:rPr lang="en-US" sz="1000" dirty="0"/>
              <a:t>Clipped reads</a:t>
            </a:r>
          </a:p>
          <a:p>
            <a:r>
              <a:rPr lang="el-GR" sz="1000" dirty="0"/>
              <a:t>2,720 / 14.56%</a:t>
            </a:r>
          </a:p>
          <a:p>
            <a:r>
              <a:rPr lang="en-US" sz="1000" dirty="0"/>
              <a:t>ACGT Content</a:t>
            </a:r>
          </a:p>
          <a:p>
            <a:r>
              <a:rPr lang="en-US" sz="1000" dirty="0"/>
              <a:t>Number/percentage of A's</a:t>
            </a:r>
          </a:p>
          <a:p>
            <a:r>
              <a:rPr lang="el-GR" sz="1000" dirty="0"/>
              <a:t>647,687 / 27.09%</a:t>
            </a:r>
          </a:p>
          <a:p>
            <a:r>
              <a:rPr lang="en-US" sz="1000" dirty="0"/>
              <a:t>Number/percentage of C's</a:t>
            </a:r>
          </a:p>
          <a:p>
            <a:r>
              <a:rPr lang="el-GR" sz="1000" dirty="0"/>
              <a:t>548,771 / 22.95%</a:t>
            </a:r>
          </a:p>
          <a:p>
            <a:r>
              <a:rPr lang="en-US" sz="1000" dirty="0"/>
              <a:t>Number/percentage of T's</a:t>
            </a:r>
          </a:p>
          <a:p>
            <a:r>
              <a:rPr lang="el-GR" sz="1000" dirty="0"/>
              <a:t>607,434 / 25.41%</a:t>
            </a:r>
          </a:p>
          <a:p>
            <a:r>
              <a:rPr lang="en-US" sz="1000" dirty="0"/>
              <a:t>Number/percentage of G's</a:t>
            </a:r>
          </a:p>
          <a:p>
            <a:r>
              <a:rPr lang="el-GR" sz="1000" dirty="0"/>
              <a:t>586,948 / 24.55%</a:t>
            </a:r>
          </a:p>
          <a:p>
            <a:r>
              <a:rPr lang="en-US" sz="1000" dirty="0"/>
              <a:t>Number/percentage of N's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GC Percentage</a:t>
            </a:r>
          </a:p>
          <a:p>
            <a:r>
              <a:rPr lang="el-GR" sz="1000" dirty="0"/>
              <a:t>47.5%</a:t>
            </a:r>
          </a:p>
          <a:p>
            <a:r>
              <a:rPr lang="en-US" sz="1000" dirty="0"/>
              <a:t>Coverage</a:t>
            </a:r>
          </a:p>
          <a:p>
            <a:r>
              <a:rPr lang="en-US" sz="1000" dirty="0"/>
              <a:t>Mean</a:t>
            </a:r>
          </a:p>
          <a:p>
            <a:r>
              <a:rPr lang="el-GR" sz="1000" dirty="0"/>
              <a:t>25.6897</a:t>
            </a:r>
          </a:p>
          <a:p>
            <a:r>
              <a:rPr lang="en-US" sz="1000" dirty="0"/>
              <a:t>Standard Deviation</a:t>
            </a:r>
          </a:p>
          <a:p>
            <a:r>
              <a:rPr lang="el-GR" sz="1000" dirty="0"/>
              <a:t>229.0585</a:t>
            </a:r>
          </a:p>
          <a:p>
            <a:r>
              <a:rPr lang="en-US" sz="1000" dirty="0"/>
              <a:t>Mapping Quality</a:t>
            </a:r>
          </a:p>
          <a:p>
            <a:r>
              <a:rPr lang="en-US" sz="1000" dirty="0"/>
              <a:t>Mean Mapping Quality</a:t>
            </a:r>
          </a:p>
          <a:p>
            <a:r>
              <a:rPr lang="el-GR" sz="1000" dirty="0"/>
              <a:t>45.89</a:t>
            </a:r>
          </a:p>
          <a:p>
            <a:r>
              <a:rPr lang="en-US" sz="1000" dirty="0"/>
              <a:t>Mismatches and </a:t>
            </a:r>
            <a:r>
              <a:rPr lang="en-US" sz="1000" dirty="0" err="1"/>
              <a:t>indels</a:t>
            </a:r>
            <a:endParaRPr lang="en-US" sz="1000" dirty="0"/>
          </a:p>
          <a:p>
            <a:r>
              <a:rPr lang="en-US" sz="1000" dirty="0"/>
              <a:t>General error rate</a:t>
            </a:r>
          </a:p>
          <a:p>
            <a:r>
              <a:rPr lang="el-GR" sz="1000" dirty="0"/>
              <a:t>1.43%</a:t>
            </a:r>
          </a:p>
          <a:p>
            <a:r>
              <a:rPr lang="en-US" sz="1000" dirty="0"/>
              <a:t>Mismatches</a:t>
            </a:r>
          </a:p>
          <a:p>
            <a:r>
              <a:rPr lang="el-GR" sz="1000" dirty="0"/>
              <a:t>25,132</a:t>
            </a:r>
          </a:p>
          <a:p>
            <a:r>
              <a:rPr lang="en-US" sz="1000" dirty="0"/>
              <a:t>Insertions</a:t>
            </a:r>
          </a:p>
          <a:p>
            <a:r>
              <a:rPr lang="el-GR" sz="1000" dirty="0"/>
              <a:t>8,483</a:t>
            </a:r>
          </a:p>
          <a:p>
            <a:r>
              <a:rPr lang="en-US" sz="1000" dirty="0"/>
              <a:t>Mapped reads with at least one insertion</a:t>
            </a:r>
          </a:p>
          <a:p>
            <a:r>
              <a:rPr lang="el-GR" sz="1000" dirty="0"/>
              <a:t>26.2%</a:t>
            </a:r>
          </a:p>
          <a:p>
            <a:r>
              <a:rPr lang="en-US" sz="1000" dirty="0"/>
              <a:t>Deletions</a:t>
            </a:r>
          </a:p>
          <a:p>
            <a:r>
              <a:rPr lang="el-GR" sz="1000" dirty="0"/>
              <a:t>7,935</a:t>
            </a:r>
          </a:p>
          <a:p>
            <a:r>
              <a:rPr lang="en-US" sz="1000" dirty="0"/>
              <a:t>Mapped reads with at least one deletion</a:t>
            </a:r>
          </a:p>
          <a:p>
            <a:r>
              <a:rPr lang="el-GR" sz="1000" dirty="0"/>
              <a:t>29.91%</a:t>
            </a:r>
          </a:p>
          <a:p>
            <a:r>
              <a:rPr lang="en-US" sz="1000" dirty="0" err="1"/>
              <a:t>Homopolymer</a:t>
            </a:r>
            <a:r>
              <a:rPr lang="en-US" sz="1000" dirty="0"/>
              <a:t> </a:t>
            </a:r>
            <a:r>
              <a:rPr lang="en-US" sz="1000" dirty="0" err="1"/>
              <a:t>indels</a:t>
            </a:r>
            <a:endParaRPr lang="en-US" sz="1000" dirty="0"/>
          </a:p>
          <a:p>
            <a:r>
              <a:rPr lang="el-GR" sz="1000" dirty="0"/>
              <a:t>55.1%</a:t>
            </a:r>
          </a:p>
          <a:p>
            <a:r>
              <a:rPr lang="el-GR" sz="1000" dirty="0"/>
              <a:t>#3_8</a:t>
            </a:r>
          </a:p>
          <a:p>
            <a:r>
              <a:rPr lang="en-US" sz="1000" dirty="0"/>
              <a:t>Reference size</a:t>
            </a:r>
          </a:p>
          <a:p>
            <a:r>
              <a:rPr lang="el-GR" sz="1000" dirty="0"/>
              <a:t>93,387</a:t>
            </a:r>
          </a:p>
          <a:p>
            <a:r>
              <a:rPr lang="en-US" sz="1000" dirty="0"/>
              <a:t>Number of reads</a:t>
            </a:r>
          </a:p>
          <a:p>
            <a:r>
              <a:rPr lang="el-GR" sz="1000" dirty="0"/>
              <a:t>9,177</a:t>
            </a:r>
          </a:p>
          <a:p>
            <a:r>
              <a:rPr lang="en-US" sz="1000" dirty="0"/>
              <a:t>Mapped reads</a:t>
            </a:r>
          </a:p>
          <a:p>
            <a:r>
              <a:rPr lang="el-GR" sz="1000" dirty="0"/>
              <a:t>9,177 / 100%</a:t>
            </a:r>
          </a:p>
          <a:p>
            <a:r>
              <a:rPr lang="en-US" sz="1000" dirty="0"/>
              <a:t>Supplementary alignments</a:t>
            </a:r>
          </a:p>
          <a:p>
            <a:r>
              <a:rPr lang="el-GR" sz="1000" dirty="0"/>
              <a:t>1 / 0.01%</a:t>
            </a:r>
          </a:p>
          <a:p>
            <a:r>
              <a:rPr lang="en-US" sz="1000" dirty="0"/>
              <a:t>Unmapped reads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Mapped paired reads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Read min/max/mean length</a:t>
            </a:r>
          </a:p>
          <a:p>
            <a:r>
              <a:rPr lang="el-GR" sz="1000" dirty="0"/>
              <a:t>32 / 316 / 136.39</a:t>
            </a:r>
          </a:p>
          <a:p>
            <a:r>
              <a:rPr lang="en-US" sz="1000" dirty="0"/>
              <a:t>Duplicated reads (estimated)</a:t>
            </a:r>
          </a:p>
          <a:p>
            <a:r>
              <a:rPr lang="el-GR" sz="1000" dirty="0"/>
              <a:t>7,795 / 84.94%</a:t>
            </a:r>
          </a:p>
          <a:p>
            <a:r>
              <a:rPr lang="en-US" sz="1000" dirty="0"/>
              <a:t>Duplication rate</a:t>
            </a:r>
          </a:p>
          <a:p>
            <a:r>
              <a:rPr lang="el-GR" sz="1000" dirty="0"/>
              <a:t>73.15%</a:t>
            </a:r>
          </a:p>
          <a:p>
            <a:r>
              <a:rPr lang="en-US" sz="1000" dirty="0"/>
              <a:t>Clipped reads</a:t>
            </a:r>
          </a:p>
          <a:p>
            <a:r>
              <a:rPr lang="el-GR" sz="1000" dirty="0"/>
              <a:t>1,325 / 14.44%</a:t>
            </a:r>
          </a:p>
          <a:p>
            <a:r>
              <a:rPr lang="en-US" sz="1000" dirty="0"/>
              <a:t>ACGT Content</a:t>
            </a:r>
          </a:p>
          <a:p>
            <a:r>
              <a:rPr lang="en-US" sz="1000" dirty="0"/>
              <a:t>Number/percentage of A's</a:t>
            </a:r>
          </a:p>
          <a:p>
            <a:r>
              <a:rPr lang="el-GR" sz="1000" dirty="0"/>
              <a:t>324,031 / 27.24%</a:t>
            </a:r>
          </a:p>
          <a:p>
            <a:r>
              <a:rPr lang="en-US" sz="1000" dirty="0"/>
              <a:t>Number/percentage of C's</a:t>
            </a:r>
          </a:p>
          <a:p>
            <a:r>
              <a:rPr lang="el-GR" sz="1000" dirty="0"/>
              <a:t>270,604 / 22.75%</a:t>
            </a:r>
          </a:p>
          <a:p>
            <a:r>
              <a:rPr lang="en-US" sz="1000" dirty="0"/>
              <a:t>Number/percentage of T's</a:t>
            </a:r>
          </a:p>
          <a:p>
            <a:r>
              <a:rPr lang="el-GR" sz="1000" dirty="0"/>
              <a:t>309,064 / 25.98%</a:t>
            </a:r>
          </a:p>
          <a:p>
            <a:r>
              <a:rPr lang="en-US" sz="1000" dirty="0"/>
              <a:t>Number/percentage of G's</a:t>
            </a:r>
          </a:p>
          <a:p>
            <a:r>
              <a:rPr lang="el-GR" sz="1000" dirty="0"/>
              <a:t>285,848 / 24.03%</a:t>
            </a:r>
          </a:p>
          <a:p>
            <a:r>
              <a:rPr lang="en-US" sz="1000" dirty="0"/>
              <a:t>Number/percentage of N's</a:t>
            </a:r>
          </a:p>
          <a:p>
            <a:r>
              <a:rPr lang="el-GR" sz="1000" dirty="0"/>
              <a:t>0 / 0%</a:t>
            </a:r>
          </a:p>
          <a:p>
            <a:r>
              <a:rPr lang="en-US" sz="1000" dirty="0"/>
              <a:t>GC Percentage</a:t>
            </a:r>
          </a:p>
          <a:p>
            <a:r>
              <a:rPr lang="el-GR" sz="1000" dirty="0"/>
              <a:t>46.78%</a:t>
            </a:r>
          </a:p>
          <a:p>
            <a:r>
              <a:rPr lang="en-US" sz="1000" dirty="0"/>
              <a:t>Coverage</a:t>
            </a:r>
          </a:p>
          <a:p>
            <a:r>
              <a:rPr lang="en-US" sz="1000" dirty="0"/>
              <a:t>Mean</a:t>
            </a:r>
          </a:p>
          <a:p>
            <a:r>
              <a:rPr lang="el-GR" sz="1000" dirty="0"/>
              <a:t>12.7874</a:t>
            </a:r>
          </a:p>
          <a:p>
            <a:r>
              <a:rPr lang="en-US" sz="1000" dirty="0"/>
              <a:t>Standard Deviation</a:t>
            </a:r>
          </a:p>
          <a:p>
            <a:r>
              <a:rPr lang="el-GR" sz="1000" dirty="0"/>
              <a:t>111.7557</a:t>
            </a:r>
          </a:p>
          <a:p>
            <a:r>
              <a:rPr lang="en-US" sz="1000" dirty="0"/>
              <a:t>Mapping Quality</a:t>
            </a:r>
          </a:p>
          <a:p>
            <a:r>
              <a:rPr lang="en-US" sz="1000" dirty="0"/>
              <a:t>Mean Mapping Quality</a:t>
            </a:r>
          </a:p>
          <a:p>
            <a:r>
              <a:rPr lang="el-GR" sz="1000" dirty="0"/>
              <a:t>43.11</a:t>
            </a:r>
          </a:p>
          <a:p>
            <a:r>
              <a:rPr lang="en-US" sz="1000" dirty="0"/>
              <a:t>Mismatches and </a:t>
            </a:r>
            <a:r>
              <a:rPr lang="en-US" sz="1000" dirty="0" err="1"/>
              <a:t>indels</a:t>
            </a:r>
            <a:endParaRPr lang="en-US" sz="1000" dirty="0"/>
          </a:p>
          <a:p>
            <a:r>
              <a:rPr lang="en-US" sz="1000" dirty="0"/>
              <a:t>General error rate</a:t>
            </a:r>
          </a:p>
          <a:p>
            <a:r>
              <a:rPr lang="el-GR" sz="1000" dirty="0"/>
              <a:t>1.13%</a:t>
            </a:r>
          </a:p>
          <a:p>
            <a:r>
              <a:rPr lang="en-US" sz="1000" dirty="0"/>
              <a:t>Mismatches</a:t>
            </a:r>
          </a:p>
          <a:p>
            <a:r>
              <a:rPr lang="el-GR" sz="1000" dirty="0"/>
              <a:t>11,814</a:t>
            </a:r>
          </a:p>
          <a:p>
            <a:r>
              <a:rPr lang="en-US" sz="1000" dirty="0"/>
              <a:t>Insertions</a:t>
            </a:r>
          </a:p>
          <a:p>
            <a:r>
              <a:rPr lang="el-GR" sz="1000" dirty="0"/>
              <a:t>1,588</a:t>
            </a:r>
          </a:p>
          <a:p>
            <a:r>
              <a:rPr lang="en-US" sz="1000" dirty="0"/>
              <a:t>Mapped reads with at least one insertion</a:t>
            </a:r>
          </a:p>
          <a:p>
            <a:r>
              <a:rPr lang="el-GR" sz="1000" dirty="0"/>
              <a:t>11.31%</a:t>
            </a:r>
          </a:p>
          <a:p>
            <a:r>
              <a:rPr lang="en-US" sz="1000" dirty="0"/>
              <a:t>Deletions</a:t>
            </a:r>
          </a:p>
          <a:p>
            <a:r>
              <a:rPr lang="el-GR" sz="1000" dirty="0"/>
              <a:t>4,434</a:t>
            </a:r>
          </a:p>
          <a:p>
            <a:r>
              <a:rPr lang="en-US" sz="1000" dirty="0"/>
              <a:t>Mapped reads with at least one deletion</a:t>
            </a:r>
          </a:p>
          <a:p>
            <a:r>
              <a:rPr lang="el-GR" sz="1000" dirty="0"/>
              <a:t>32.96%</a:t>
            </a:r>
          </a:p>
          <a:p>
            <a:r>
              <a:rPr lang="en-US" sz="1000" dirty="0" err="1"/>
              <a:t>Homopolymer</a:t>
            </a:r>
            <a:r>
              <a:rPr lang="en-US" sz="1000" dirty="0"/>
              <a:t> </a:t>
            </a:r>
            <a:r>
              <a:rPr lang="en-US" sz="1000" dirty="0" err="1"/>
              <a:t>indels</a:t>
            </a:r>
            <a:endParaRPr lang="en-US" sz="1000" dirty="0"/>
          </a:p>
          <a:p>
            <a:r>
              <a:rPr lang="el-GR" sz="1000" dirty="0"/>
              <a:t>77.27%</a:t>
            </a:r>
          </a:p>
          <a:p>
            <a:endParaRPr lang="el-GR" sz="1000" dirty="0"/>
          </a:p>
          <a:p>
            <a:pPr>
              <a:buNone/>
            </a:pP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Visualizing the NGS reads in these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661035"/>
            <a:ext cx="8229600" cy="1196965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Reads in KLPNC1-ecoli-res (top), KLPNC2-Trs502 (middle) and KLPNC3-Trs8 (bottom) aligned around the segment  29330-42050 of pTrc502: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ll-vs-unique5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3977"/>
            <a:ext cx="9144000" cy="40300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Visualizing the NGS reads in these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661035"/>
            <a:ext cx="8229600" cy="11969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Reads in KLPNC1-ecoli-res (top), KLPNC2-Trs502 (middle) and KLPNC3-Trs8 (bottom) aligned around the segment 23000-26950 of pTrc8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4" name="Picture 3" descr="all-vs-unique5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" y="1413977"/>
            <a:ext cx="9079454" cy="40300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number of reads aligning in these regions </a:t>
            </a:r>
            <a:r>
              <a:rPr lang="en-US" dirty="0" smtClean="0"/>
              <a:t>are</a:t>
            </a:r>
            <a:r>
              <a:rPr lang="en-US" dirty="0"/>
              <a:t>: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dirty="0"/>
              <a:t>For these 3 samples, a perfect separation (without any false positives or false negatives) of their plasmid content is possible.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81050" y="2212975"/>
          <a:ext cx="7685088" cy="1665288"/>
        </p:xfrm>
        <a:graphic>
          <a:graphicData uri="http://schemas.openxmlformats.org/presentationml/2006/ole">
            <p:oleObj spid="_x0000_s4099" name="Worksheet" r:id="rId3" imgW="5124358" imgH="114310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_WG_c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86" y="857232"/>
            <a:ext cx="9106814" cy="483207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_WG_c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97" y="920927"/>
            <a:ext cx="8805191" cy="47046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_WG_c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62" y="920927"/>
            <a:ext cx="8794260" cy="47046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_WG_c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6" y="857232"/>
            <a:ext cx="8986853" cy="483207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1535</Words>
  <Application>Microsoft Office PowerPoint</Application>
  <PresentationFormat>On-screen Show (4:3)</PresentationFormat>
  <Paragraphs>555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Microsoft Office Excel 97-2003 Worksheet</vt:lpstr>
      <vt:lpstr>Pilot study: Detection of bacterial plasmids using NGS  Bioinformatics analysis by M. Reczko, BSRC A. Fleming </vt:lpstr>
      <vt:lpstr>Slide 2</vt:lpstr>
      <vt:lpstr>Visualizing the NGS reads in these segments</vt:lpstr>
      <vt:lpstr>Visualizing the NGS reads in these segments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unmapped reads assignment: human</vt:lpstr>
      <vt:lpstr>unmapped reads assignment: vectors+plasmids</vt:lpstr>
      <vt:lpstr>unmapped reads assignment: bacterial</vt:lpstr>
      <vt:lpstr>unmapped reads assignment: mouse</vt:lpstr>
      <vt:lpstr>KLPNC1-ecoli-res reads assignment</vt:lpstr>
      <vt:lpstr>Mapping statistics</vt:lpstr>
      <vt:lpstr>Mapping statistics</vt:lpstr>
      <vt:lpstr>Mapping statistics</vt:lpstr>
      <vt:lpstr>Mapping statistics</vt:lpstr>
    </vt:vector>
  </TitlesOfParts>
  <Company>BSRC-A-Fleming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study: Detection of bacterial plasmids using NGS  Bioinformatics analysis by M. Reczko, BSRC A. Fleming </dc:title>
  <dc:creator>MR</dc:creator>
  <cp:lastModifiedBy>MR</cp:lastModifiedBy>
  <cp:revision>12</cp:revision>
  <dcterms:created xsi:type="dcterms:W3CDTF">2017-09-12T18:11:54Z</dcterms:created>
  <dcterms:modified xsi:type="dcterms:W3CDTF">2017-09-13T09:59:39Z</dcterms:modified>
</cp:coreProperties>
</file>